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87" r:id="rId2"/>
    <p:sldId id="257" r:id="rId3"/>
    <p:sldId id="345" r:id="rId4"/>
    <p:sldId id="269" r:id="rId5"/>
    <p:sldId id="297" r:id="rId6"/>
    <p:sldId id="379" r:id="rId7"/>
    <p:sldId id="298" r:id="rId8"/>
    <p:sldId id="359" r:id="rId9"/>
    <p:sldId id="371" r:id="rId10"/>
    <p:sldId id="301" r:id="rId11"/>
    <p:sldId id="302" r:id="rId12"/>
    <p:sldId id="292" r:id="rId13"/>
    <p:sldId id="372" r:id="rId14"/>
    <p:sldId id="349" r:id="rId15"/>
    <p:sldId id="356" r:id="rId16"/>
    <p:sldId id="295" r:id="rId17"/>
    <p:sldId id="374" r:id="rId18"/>
    <p:sldId id="305" r:id="rId19"/>
    <p:sldId id="306" r:id="rId20"/>
    <p:sldId id="307" r:id="rId21"/>
    <p:sldId id="308" r:id="rId22"/>
    <p:sldId id="309" r:id="rId23"/>
    <p:sldId id="310" r:id="rId24"/>
    <p:sldId id="375" r:id="rId25"/>
    <p:sldId id="380" r:id="rId26"/>
    <p:sldId id="314" r:id="rId27"/>
    <p:sldId id="376" r:id="rId28"/>
    <p:sldId id="311" r:id="rId29"/>
    <p:sldId id="377" r:id="rId30"/>
    <p:sldId id="300" r:id="rId31"/>
    <p:sldId id="318" r:id="rId32"/>
    <p:sldId id="319" r:id="rId33"/>
    <p:sldId id="320" r:id="rId34"/>
    <p:sldId id="321" r:id="rId35"/>
    <p:sldId id="322" r:id="rId36"/>
    <p:sldId id="386" r:id="rId37"/>
    <p:sldId id="383" r:id="rId38"/>
    <p:sldId id="384" r:id="rId39"/>
    <p:sldId id="385" r:id="rId40"/>
    <p:sldId id="378" r:id="rId41"/>
    <p:sldId id="368" r:id="rId42"/>
    <p:sldId id="381" r:id="rId43"/>
    <p:sldId id="369" r:id="rId44"/>
    <p:sldId id="364" r:id="rId45"/>
    <p:sldId id="361" r:id="rId46"/>
    <p:sldId id="366" r:id="rId47"/>
    <p:sldId id="382" r:id="rId48"/>
    <p:sldId id="37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75763" autoAdjust="0"/>
  </p:normalViewPr>
  <p:slideViewPr>
    <p:cSldViewPr snapToGrid="0" snapToObjects="1">
      <p:cViewPr varScale="1">
        <p:scale>
          <a:sx n="56" d="100"/>
          <a:sy n="56" d="100"/>
        </p:scale>
        <p:origin x="4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C2377-AF12-9345-83CD-58375FB05042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59C10-60A6-7549-A510-07D0EF183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9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0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E14FFDB-99C4-7343-9940-7BCC725D0C5A}" type="slidenum">
              <a:rPr lang="en-US" sz="1200" b="0"/>
              <a:pPr eaLnBrk="1" hangingPunct="1"/>
              <a:t>10</a:t>
            </a:fld>
            <a:endParaRPr lang="en-US" sz="1200" b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875" y="25400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638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D73640-F258-B942-9D6B-935BE65B15B9}" type="slidenum">
              <a:rPr lang="en-US" sz="1200" b="0"/>
              <a:pPr eaLnBrk="1" hangingPunct="1"/>
              <a:t>11</a:t>
            </a:fld>
            <a:endParaRPr lang="en-US" sz="1200" b="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875" y="27432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102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97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85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94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0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753B6FD-C3ED-C74A-9F9E-5B88E027D084}" type="slidenum">
              <a:rPr lang="en-US" sz="1200" b="0"/>
              <a:pPr eaLnBrk="1" hangingPunct="1"/>
              <a:t>19</a:t>
            </a:fld>
            <a:endParaRPr lang="en-US" sz="1200" b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0480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402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55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73F2766-D9FD-A046-85A7-1119774BAFE1}" type="slidenum">
              <a:rPr lang="en-US" sz="1200" b="0"/>
              <a:pPr eaLnBrk="1" hangingPunct="1"/>
              <a:t>20</a:t>
            </a:fld>
            <a:endParaRPr lang="en-US" sz="1200" b="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5725" y="28448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2141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57DA733-5A41-624F-AE93-3262CAC77821}" type="slidenum">
              <a:rPr lang="en-US" sz="1200" b="0"/>
              <a:pPr eaLnBrk="1" hangingPunct="1"/>
              <a:t>21</a:t>
            </a:fld>
            <a:endParaRPr lang="en-US" sz="1200" b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57175" y="28448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9302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186D857-13BE-F448-B02F-C8A3EFBE618A}" type="slidenum">
              <a:rPr lang="en-US" sz="1200" b="0"/>
              <a:pPr eaLnBrk="1" hangingPunct="1"/>
              <a:t>22</a:t>
            </a:fld>
            <a:endParaRPr lang="en-US" sz="1200" b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28448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6015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6E9788-2E54-8E4A-B4BD-26B798EA548C}" type="slidenum">
              <a:rPr lang="en-US" sz="1200" b="0"/>
              <a:pPr eaLnBrk="1" hangingPunct="1"/>
              <a:t>23</a:t>
            </a:fld>
            <a:endParaRPr lang="en-US" sz="1200" b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875" y="29464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798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5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0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0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5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7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3DE10-21B8-4736-9800-BE1BECBAEAE1}" type="slidenum">
              <a:rPr lang="en-US" smtClean="0">
                <a:ea typeface="ＭＳ Ｐゴシック" pitchFamily="34" charset="-128"/>
              </a:rPr>
              <a:pPr/>
              <a:t>31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8133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FCDF35-28FE-46C6-84C0-C48B671EFFB6}" type="slidenum">
              <a:rPr lang="en-US" smtClean="0">
                <a:ea typeface="ＭＳ Ｐゴシック" pitchFamily="34" charset="-128"/>
              </a:rPr>
              <a:pPr/>
              <a:t>32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0804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77503-AC50-4572-AC76-F3B043F83016}" type="slidenum">
              <a:rPr lang="en-US" smtClean="0">
                <a:ea typeface="ＭＳ Ｐゴシック" pitchFamily="34" charset="-128"/>
              </a:rPr>
              <a:pPr/>
              <a:t>33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49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89D85-E79B-4CB1-BF2A-BE16F0300237}" type="slidenum">
              <a:rPr lang="en-US" smtClean="0">
                <a:ea typeface="ＭＳ Ｐゴシック" pitchFamily="34" charset="-128"/>
              </a:rPr>
              <a:pPr/>
              <a:t>34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6471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CA289-C205-41AD-8A57-7488E5211C5B}" type="slidenum">
              <a:rPr lang="en-US" smtClean="0">
                <a:ea typeface="ＭＳ Ｐゴシック" pitchFamily="34" charset="-128"/>
              </a:rPr>
              <a:pPr/>
              <a:t>35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7411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0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9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5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09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33B60F2-FC48-2342-B23D-7E19FB1564CB}" type="slidenum">
              <a:rPr lang="en-US" sz="1200" b="0"/>
              <a:pPr eaLnBrk="1" hangingPunct="1"/>
              <a:t>40</a:t>
            </a:fld>
            <a:endParaRPr lang="en-US" sz="1200" b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1496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988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33B60F2-FC48-2342-B23D-7E19FB1564CB}" type="slidenum">
              <a:rPr lang="en-US" sz="1200" b="0"/>
              <a:pPr eaLnBrk="1" hangingPunct="1"/>
              <a:t>41</a:t>
            </a:fld>
            <a:endParaRPr lang="en-US" sz="1200" b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1496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5144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33B60F2-FC48-2342-B23D-7E19FB1564CB}" type="slidenum">
              <a:rPr lang="en-US" sz="1200" b="0"/>
              <a:pPr eaLnBrk="1" hangingPunct="1"/>
              <a:t>42</a:t>
            </a:fld>
            <a:endParaRPr lang="en-US" sz="1200" b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149600"/>
            <a:ext cx="4572000" cy="3429000"/>
          </a:xfrm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0339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665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1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80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25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80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9C10-60A6-7549-A510-07D0EF183C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2pPr>
            <a:lvl3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3pPr>
            <a:lvl4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4pPr>
            <a:lvl5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9pPr>
          </a:lstStyle>
          <a:p>
            <a:fld id="{5961719E-2EB4-F140-810C-4273ECDE2607}" type="datetime1">
              <a:rPr lang="en-AU" sz="1200">
                <a:solidFill>
                  <a:schemeClr val="tx1"/>
                </a:solidFill>
                <a:latin typeface="Times" charset="0"/>
              </a:rPr>
              <a:pPr/>
              <a:t>6/03/2016</a:t>
            </a:fld>
            <a:endParaRPr lang="en-AU" sz="12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2pPr>
            <a:lvl3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3pPr>
            <a:lvl4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4pPr>
            <a:lvl5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9pPr>
          </a:lstStyle>
          <a:p>
            <a:fld id="{793BE5E1-E064-D243-921A-884FCA98B733}" type="slidenum">
              <a:rPr lang="en-AU" sz="1200">
                <a:solidFill>
                  <a:schemeClr val="tx1"/>
                </a:solidFill>
                <a:latin typeface="Times" charset="0"/>
              </a:rPr>
              <a:pPr/>
              <a:t>8</a:t>
            </a:fld>
            <a:endParaRPr lang="en-AU" sz="12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427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3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2pPr>
            <a:lvl3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3pPr>
            <a:lvl4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4pPr>
            <a:lvl5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9pPr>
          </a:lstStyle>
          <a:p>
            <a:fld id="{5961719E-2EB4-F140-810C-4273ECDE2607}" type="datetime1">
              <a:rPr lang="en-AU" sz="1200">
                <a:solidFill>
                  <a:schemeClr val="tx1"/>
                </a:solidFill>
                <a:latin typeface="Times" charset="0"/>
              </a:rPr>
              <a:pPr/>
              <a:t>6/03/2016</a:t>
            </a:fld>
            <a:endParaRPr lang="en-AU" sz="12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2pPr>
            <a:lvl3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3pPr>
            <a:lvl4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4pPr>
            <a:lvl5pPr eaLnBrk="0" hangingPunct="0"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 Unicode MS" charset="0"/>
                <a:ea typeface="ＭＳ Ｐゴシック" charset="0"/>
              </a:defRPr>
            </a:lvl9pPr>
          </a:lstStyle>
          <a:p>
            <a:fld id="{793BE5E1-E064-D243-921A-884FCA98B733}" type="slidenum">
              <a:rPr lang="en-AU" sz="1200">
                <a:solidFill>
                  <a:schemeClr val="tx1"/>
                </a:solidFill>
                <a:latin typeface="Times" charset="0"/>
              </a:rPr>
              <a:pPr/>
              <a:t>9</a:t>
            </a:fld>
            <a:endParaRPr lang="en-AU" sz="12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427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43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87CB6-3F08-47BE-8FE5-C35D9A6C2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1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sAracLBCx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M1-DQ2Wo_w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4825" y="5441741"/>
            <a:ext cx="5334000" cy="13306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Geog</a:t>
            </a:r>
            <a:r>
              <a:rPr lang="en-US" dirty="0" smtClean="0"/>
              <a:t> 10001: </a:t>
            </a:r>
            <a:br>
              <a:rPr lang="en-US" dirty="0" smtClean="0"/>
            </a:br>
            <a:r>
              <a:rPr lang="en-US" dirty="0" smtClean="0"/>
              <a:t>The Geography of Scarcity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911400" y="5732417"/>
            <a:ext cx="4419600" cy="749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Dr. Sangeetha Chandrashekeran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schandr@unimelb.edu.au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2311" y="3699293"/>
            <a:ext cx="4399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pple Chancery"/>
                <a:cs typeface="Apple Chancery"/>
              </a:rPr>
              <a:t>Malthusian </a:t>
            </a:r>
            <a:r>
              <a:rPr lang="en-US" sz="3600" dirty="0" smtClean="0">
                <a:solidFill>
                  <a:schemeClr val="bg1"/>
                </a:solidFill>
                <a:latin typeface="Apple Chancery"/>
                <a:cs typeface="Apple Chancery"/>
              </a:rPr>
              <a:t>Theories of Famine </a:t>
            </a:r>
            <a:endParaRPr lang="en-US" sz="3600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pic>
        <p:nvPicPr>
          <p:cNvPr id="1032" name="Picture 8" descr="Image result for sheaf wh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0" y="2968794"/>
            <a:ext cx="3842200" cy="21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verpopulated c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0" y="320969"/>
            <a:ext cx="3840613" cy="23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verpopulated c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7" y="217029"/>
            <a:ext cx="4135163" cy="2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ea typeface="ＭＳ Ｐゴシック" charset="0"/>
                <a:cs typeface="Rockwell"/>
              </a:rPr>
              <a:t>Food supply </a:t>
            </a:r>
            <a:r>
              <a:rPr lang="en-US" sz="4800" dirty="0" smtClean="0">
                <a:ea typeface="ＭＳ Ｐゴシック" charset="0"/>
                <a:cs typeface="Rockwell"/>
              </a:rPr>
              <a:t>and population</a:t>
            </a:r>
            <a:endParaRPr lang="en-US" sz="4800" dirty="0">
              <a:ea typeface="ＭＳ Ｐゴシック" charset="0"/>
              <a:cs typeface="Rockwell"/>
            </a:endParaRPr>
          </a:p>
        </p:txBody>
      </p:sp>
      <p:pic>
        <p:nvPicPr>
          <p:cNvPr id="1026" name="Picture 2" descr="Image result for people growing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1942941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rowing whea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42941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1" y="2304891"/>
            <a:ext cx="29337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52" y="4571682"/>
            <a:ext cx="2628900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636" y="4548505"/>
            <a:ext cx="2495550" cy="1838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232" y="4792726"/>
            <a:ext cx="2673987" cy="129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problem according to Malthus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>
                <a:ea typeface="ＭＳ Ｐゴシック" charset="0"/>
                <a:cs typeface="ＭＳ Ｐゴシック" charset="0"/>
              </a:rPr>
              <a:t>Thomas Robert Malthus (1766-1834)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 minister of the Church of England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England's first academic economist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Famous for </a:t>
            </a:r>
            <a:r>
              <a:rPr lang="en-US" i="1" dirty="0">
                <a:ea typeface="ＭＳ Ｐゴシック" charset="0"/>
                <a:cs typeface="ＭＳ Ｐゴシック" charset="0"/>
              </a:rPr>
              <a:t>An Essay on the Principle of Population </a:t>
            </a:r>
            <a:r>
              <a:rPr lang="en-US" dirty="0">
                <a:ea typeface="ＭＳ Ｐゴシック" charset="0"/>
                <a:cs typeface="ＭＳ Ｐゴシック" charset="0"/>
              </a:rPr>
              <a:t>(1798)</a:t>
            </a:r>
          </a:p>
          <a:p>
            <a:pPr eaLnBrk="1" hangingPunct="1"/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Demographic pessimism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63" y="180660"/>
            <a:ext cx="1181232" cy="180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3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lthus trap imag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80" y="2879809"/>
            <a:ext cx="3573105" cy="326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36" y="323755"/>
            <a:ext cx="7165264" cy="925608"/>
          </a:xfrm>
        </p:spPr>
        <p:txBody>
          <a:bodyPr/>
          <a:lstStyle/>
          <a:p>
            <a:r>
              <a:rPr lang="en-US" sz="3200" cap="small" dirty="0" smtClean="0"/>
              <a:t>The problem according to Malthus </a:t>
            </a:r>
            <a:endParaRPr lang="en-US" sz="3200" cap="none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Content Placeholder 4"/>
          <p:cNvSpPr>
            <a:spLocks noGrp="1"/>
          </p:cNvSpPr>
          <p:nvPr>
            <p:ph sz="quarter" idx="2"/>
          </p:nvPr>
        </p:nvSpPr>
        <p:spPr>
          <a:xfrm>
            <a:off x="262387" y="1268462"/>
            <a:ext cx="6150086" cy="4761792"/>
          </a:xfrm>
        </p:spPr>
        <p:txBody>
          <a:bodyPr>
            <a:normAutofit/>
          </a:bodyPr>
          <a:lstStyle/>
          <a:p>
            <a:r>
              <a:rPr lang="en-US" dirty="0"/>
              <a:t>Malthus: two incompatible trends.</a:t>
            </a:r>
          </a:p>
          <a:p>
            <a:pPr lvl="1">
              <a:lnSpc>
                <a:spcPct val="130000"/>
              </a:lnSpc>
            </a:pPr>
            <a:r>
              <a:rPr lang="en-US" i="1" dirty="0"/>
              <a:t>Essay on the principle of population (1798)</a:t>
            </a:r>
            <a:endParaRPr lang="en-US" dirty="0" smtClean="0"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13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Population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grows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exponentially</a:t>
            </a:r>
            <a:endParaRPr lang="en-US" dirty="0">
              <a:latin typeface="Rockwell"/>
              <a:ea typeface="ＭＳ Ｐゴシック" charset="0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430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94136" y="2843122"/>
            <a:ext cx="8349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</a:t>
            </a:r>
            <a:r>
              <a:rPr lang="en-US" u="sng" dirty="0">
                <a:solidFill>
                  <a:schemeClr val="accent1"/>
                </a:solidFill>
                <a:ea typeface="ＭＳ Ｐゴシック" charset="0"/>
                <a:cs typeface="Rockwell"/>
              </a:rPr>
              <a:t>World Population</a:t>
            </a:r>
            <a:endParaRPr lang="en-US" dirty="0">
              <a:solidFill>
                <a:schemeClr val="accent1"/>
              </a:solidFill>
              <a:ea typeface="ＭＳ Ｐゴシック" charset="0"/>
              <a:cs typeface="Rockwell"/>
            </a:endParaRPr>
          </a:p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1000 - 1650:  650 years to double</a:t>
            </a:r>
          </a:p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1650 – 1804: 154 years to double</a:t>
            </a:r>
          </a:p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1804 - 1927: 123 years to double</a:t>
            </a:r>
          </a:p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1927 – 1975: 47 years to double</a:t>
            </a:r>
          </a:p>
          <a:p>
            <a:r>
              <a:rPr lang="en-US" dirty="0">
                <a:solidFill>
                  <a:schemeClr val="accent1"/>
                </a:solidFill>
                <a:ea typeface="ＭＳ Ｐゴシック" charset="0"/>
                <a:cs typeface="Rockwell"/>
              </a:rPr>
              <a:t>		1975 – 2030: 55 years to double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620000" cy="45720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>
                <a:latin typeface="Century Schoolbook" charset="0"/>
                <a:ea typeface="ＭＳ Ｐゴシック" charset="0"/>
                <a:cs typeface="ＭＳ Ｐゴシック" charset="0"/>
              </a:rPr>
              <a:t>0001AD: quarter of a billion people (about same as USA population in 1990)</a:t>
            </a:r>
          </a:p>
          <a:p>
            <a:pPr algn="ctr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700" i="1" dirty="0">
                <a:solidFill>
                  <a:srgbClr val="000090"/>
                </a:solidFill>
                <a:latin typeface="Century Schoolbook" charset="0"/>
                <a:ea typeface="ＭＳ Ｐゴシック" charset="0"/>
                <a:cs typeface="ＭＳ Ｐゴシック" charset="0"/>
              </a:rPr>
              <a:t>16 centuries</a:t>
            </a:r>
          </a:p>
          <a:p>
            <a:pPr eaLnBrk="1" hangingPunct="1">
              <a:lnSpc>
                <a:spcPct val="90000"/>
              </a:lnSpc>
            </a:pPr>
            <a:endParaRPr lang="en-US" sz="3300" dirty="0">
              <a:latin typeface="Century Schoolbook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latin typeface="Century Schoolbook" charset="0"/>
                <a:ea typeface="ＭＳ Ｐゴシック" charset="0"/>
                <a:cs typeface="ＭＳ Ｐゴシック" charset="0"/>
              </a:rPr>
              <a:t>1650AD: doubled to half a billion</a:t>
            </a:r>
          </a:p>
          <a:p>
            <a:pPr algn="ctr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 i="1" dirty="0">
                <a:solidFill>
                  <a:srgbClr val="000090"/>
                </a:solidFill>
                <a:latin typeface="Century Schoolbook" charset="0"/>
                <a:ea typeface="ＭＳ Ｐゴシック" charset="0"/>
                <a:cs typeface="ＭＳ Ｐゴシック" charset="0"/>
              </a:rPr>
              <a:t>2 centuries (trade, old/new world)</a:t>
            </a:r>
          </a:p>
          <a:p>
            <a:pPr algn="ctr" eaLnBrk="1" hangingPunct="1">
              <a:lnSpc>
                <a:spcPct val="90000"/>
              </a:lnSpc>
              <a:buFont typeface="Wingdings" charset="0"/>
              <a:buNone/>
            </a:pPr>
            <a:endParaRPr lang="en-US" sz="1900" i="1" dirty="0">
              <a:latin typeface="Century Schoolbook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700" dirty="0">
                <a:latin typeface="Century Schoolbook" charset="0"/>
                <a:ea typeface="ＭＳ Ｐゴシック" charset="0"/>
                <a:cs typeface="ＭＳ Ｐゴシック" charset="0"/>
              </a:rPr>
              <a:t>1830: doubles again to 1 billion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500" i="1" dirty="0">
                <a:latin typeface="Century Schoolbook" charset="0"/>
                <a:ea typeface="ＭＳ Ｐゴシック" charset="0"/>
                <a:cs typeface="ＭＳ Ｐゴシック" charset="0"/>
              </a:rPr>
              <a:t>			</a:t>
            </a:r>
            <a:r>
              <a:rPr lang="en-US" sz="1500" i="1" dirty="0">
                <a:solidFill>
                  <a:srgbClr val="000090"/>
                </a:solidFill>
                <a:latin typeface="Century Schoolbook" charset="0"/>
                <a:ea typeface="ＭＳ Ｐゴシック" charset="0"/>
                <a:cs typeface="ＭＳ Ｐゴシック" charset="0"/>
              </a:rPr>
              <a:t>1 century</a:t>
            </a:r>
            <a:endParaRPr lang="en-US" sz="3700" dirty="0">
              <a:solidFill>
                <a:srgbClr val="000090"/>
              </a:solidFill>
              <a:latin typeface="Century Schoolbook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5100" dirty="0">
                <a:latin typeface="Century Schoolbook" charset="0"/>
                <a:ea typeface="ＭＳ Ｐゴシック" charset="0"/>
                <a:cs typeface="ＭＳ Ｐゴシック" charset="0"/>
              </a:rPr>
              <a:t>1930: doubles: 2 billion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500" dirty="0">
                <a:solidFill>
                  <a:srgbClr val="000090"/>
                </a:solidFill>
                <a:latin typeface="Century Schoolbook" charset="0"/>
                <a:ea typeface="ＭＳ Ｐゴシック" charset="0"/>
                <a:cs typeface="ＭＳ Ｐゴシック" charset="0"/>
              </a:rPr>
              <a:t>		1.2 centuries</a:t>
            </a:r>
          </a:p>
          <a:p>
            <a:pPr eaLnBrk="1" hangingPunct="1">
              <a:lnSpc>
                <a:spcPct val="90000"/>
              </a:lnSpc>
            </a:pPr>
            <a:endParaRPr lang="en-US" sz="3300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5068094" y="1332706"/>
            <a:ext cx="1143000" cy="158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3201194" y="2742406"/>
            <a:ext cx="762000" cy="158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2972594" y="3733006"/>
            <a:ext cx="457200" cy="1588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467600" cy="715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ea typeface="+mj-ea"/>
              <a:cs typeface="+mj-c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2401094" y="4761706"/>
            <a:ext cx="533400" cy="158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-76200" y="4648200"/>
            <a:ext cx="9555163" cy="15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 u="sng" dirty="0">
                <a:latin typeface="+mn-lt"/>
                <a:ea typeface="ＭＳ Ｐゴシック" charset="-128"/>
                <a:cs typeface="ＭＳ Ｐゴシック" charset="-128"/>
              </a:rPr>
              <a:t>2050: 9 billion?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5295" y="4342647"/>
            <a:ext cx="4698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More than quadruples?</a:t>
            </a:r>
            <a:endParaRPr lang="en-US" sz="36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95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lthus trap imag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5" y="3293316"/>
            <a:ext cx="3573105" cy="326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36" y="323755"/>
            <a:ext cx="7165264" cy="925608"/>
          </a:xfrm>
        </p:spPr>
        <p:txBody>
          <a:bodyPr/>
          <a:lstStyle/>
          <a:p>
            <a:r>
              <a:rPr lang="en-US" sz="3200" cap="small" dirty="0" smtClean="0"/>
              <a:t>The problem according to Malthus </a:t>
            </a:r>
            <a:endParaRPr lang="en-US" sz="3200" cap="none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Content Placeholder 4"/>
          <p:cNvSpPr>
            <a:spLocks noGrp="1"/>
          </p:cNvSpPr>
          <p:nvPr>
            <p:ph sz="quarter" idx="2"/>
          </p:nvPr>
        </p:nvSpPr>
        <p:spPr>
          <a:xfrm>
            <a:off x="262387" y="1268462"/>
            <a:ext cx="6150086" cy="4761792"/>
          </a:xfrm>
        </p:spPr>
        <p:txBody>
          <a:bodyPr>
            <a:normAutofit/>
          </a:bodyPr>
          <a:lstStyle/>
          <a:p>
            <a:r>
              <a:rPr lang="en-US" dirty="0"/>
              <a:t>Malthus: two incompatible trends</a:t>
            </a:r>
            <a:r>
              <a:rPr lang="en-US" dirty="0" smtClean="0"/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Resources grow linearly</a:t>
            </a:r>
          </a:p>
          <a:p>
            <a:pPr lvl="1">
              <a:lnSpc>
                <a:spcPct val="130000"/>
              </a:lnSpc>
            </a:pPr>
            <a:r>
              <a:rPr lang="en-US" dirty="0" smtClean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Eventually population </a:t>
            </a:r>
            <a:r>
              <a:rPr lang="en-US" dirty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outpaces </a:t>
            </a:r>
            <a:r>
              <a:rPr lang="en-US" dirty="0" smtClean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resources</a:t>
            </a:r>
          </a:p>
          <a:p>
            <a:pPr lvl="1">
              <a:lnSpc>
                <a:spcPct val="130000"/>
              </a:lnSpc>
            </a:pPr>
            <a:r>
              <a:rPr lang="en-US" dirty="0" smtClean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‘Natural</a:t>
            </a:r>
            <a:r>
              <a:rPr lang="ja-JP" altLang="en-US" dirty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’</a:t>
            </a:r>
            <a:r>
              <a:rPr lang="en-US" dirty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 limits: famine, starvation, </a:t>
            </a:r>
            <a:r>
              <a:rPr lang="en-US" dirty="0" smtClean="0">
                <a:solidFill>
                  <a:schemeClr val="tx1"/>
                </a:solidFill>
                <a:latin typeface="Rockwell"/>
                <a:ea typeface="ＭＳ Ｐゴシック" charset="0"/>
                <a:cs typeface="Rockwell"/>
              </a:rPr>
              <a:t>death</a:t>
            </a:r>
            <a:endParaRPr lang="en-US" dirty="0">
              <a:solidFill>
                <a:schemeClr val="tx1"/>
              </a:solidFill>
              <a:latin typeface="Rockwell"/>
              <a:ea typeface="ＭＳ Ｐゴシック" charset="0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9154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he believe this?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312" y="1600200"/>
            <a:ext cx="3405611" cy="46106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38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he believe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1458912"/>
            <a:ext cx="3797300" cy="3108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2854368" y="4691128"/>
            <a:ext cx="3463882" cy="2198705"/>
          </a:xfrm>
          <a:prstGeom prst="rect">
            <a:avLst/>
          </a:prstGeom>
        </p:spPr>
      </p:pic>
      <p:pic>
        <p:nvPicPr>
          <p:cNvPr id="1026" name="Picture 2" descr="http://vintage-royalty-free-images.com/images/stock-image-22399-1-Farming-18th-century-Hoe-McDougales-Ho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940692"/>
            <a:ext cx="4762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1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36" y="152400"/>
            <a:ext cx="7165264" cy="1096963"/>
          </a:xfrm>
        </p:spPr>
        <p:txBody>
          <a:bodyPr/>
          <a:lstStyle/>
          <a:p>
            <a:r>
              <a:rPr lang="en-US" sz="3200" cap="small" dirty="0"/>
              <a:t>The problem according to Malthus </a:t>
            </a:r>
            <a:endParaRPr lang="en-US" sz="3200" cap="none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Content Placeholder 4"/>
          <p:cNvSpPr>
            <a:spLocks noGrp="1"/>
          </p:cNvSpPr>
          <p:nvPr>
            <p:ph sz="quarter" idx="2"/>
          </p:nvPr>
        </p:nvSpPr>
        <p:spPr>
          <a:xfrm>
            <a:off x="262387" y="1268462"/>
            <a:ext cx="6150086" cy="4761792"/>
          </a:xfrm>
        </p:spPr>
        <p:txBody>
          <a:bodyPr>
            <a:normAutofit/>
          </a:bodyPr>
          <a:lstStyle/>
          <a:p>
            <a:r>
              <a:rPr lang="en-US" dirty="0"/>
              <a:t>Malthus: two incompatible trends.</a:t>
            </a:r>
          </a:p>
          <a:p>
            <a:pPr lvl="1">
              <a:lnSpc>
                <a:spcPct val="13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Poor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most vulnerable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But supporting poor =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more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population growth</a:t>
            </a:r>
          </a:p>
          <a:p>
            <a:pPr lvl="1">
              <a:lnSpc>
                <a:spcPct val="13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Therefore: Moral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restraint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709" y="3635862"/>
            <a:ext cx="47110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i="1" dirty="0">
                <a:latin typeface="Calisto MT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i="1" dirty="0">
                <a:latin typeface="Calisto MT" charset="0"/>
                <a:ea typeface="ＭＳ Ｐゴシック" charset="0"/>
                <a:cs typeface="ＭＳ Ｐゴシック" charset="0"/>
              </a:rPr>
              <a:t> Toward the extinction of passion between the sexes, no observable progress whatever has been made…</a:t>
            </a:r>
            <a:r>
              <a:rPr lang="ja-JP" altLang="en-US" i="1" dirty="0">
                <a:latin typeface="Calisto MT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Calisto MT" charset="0"/>
              <a:ea typeface="ＭＳ Ｐゴシック" charset="0"/>
              <a:cs typeface="ＭＳ Ｐゴシック" charset="0"/>
            </a:endParaRPr>
          </a:p>
          <a:p>
            <a:pPr algn="r"/>
            <a:r>
              <a:rPr lang="en-US" sz="1400" dirty="0" smtClean="0">
                <a:solidFill>
                  <a:srgbClr val="595959"/>
                </a:solidFill>
              </a:rPr>
              <a:t> - Malthus, T. R. 2008, p 216</a:t>
            </a:r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12" y="3047435"/>
            <a:ext cx="3660395" cy="345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1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4"/>
          <p:cNvSpPr>
            <a:spLocks noChangeShapeType="1"/>
          </p:cNvSpPr>
          <p:nvPr/>
        </p:nvSpPr>
        <p:spPr bwMode="auto">
          <a:xfrm>
            <a:off x="1219200" y="18288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Rockwell"/>
              <a:cs typeface="Rockwell"/>
            </a:endParaRPr>
          </a:p>
        </p:txBody>
      </p:sp>
      <p:sp>
        <p:nvSpPr>
          <p:cNvPr id="40963" name="Line 5"/>
          <p:cNvSpPr>
            <a:spLocks noChangeShapeType="1"/>
          </p:cNvSpPr>
          <p:nvPr/>
        </p:nvSpPr>
        <p:spPr bwMode="auto">
          <a:xfrm>
            <a:off x="1219200" y="6019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Rockwell"/>
              <a:cs typeface="Rockwell"/>
            </a:endParaRPr>
          </a:p>
        </p:txBody>
      </p:sp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1447800" y="1828800"/>
            <a:ext cx="2870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>
                <a:latin typeface="Rockwell"/>
                <a:cs typeface="Rockwell"/>
              </a:rPr>
              <a:t>Agricultural output</a:t>
            </a: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7467600" y="5410200"/>
            <a:ext cx="8936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>
                <a:latin typeface="Rockwell"/>
                <a:cs typeface="Rockwell"/>
              </a:rPr>
              <a:t>Time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 flipV="1">
            <a:off x="1219200" y="2133600"/>
            <a:ext cx="723900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Rockwell"/>
              <a:cs typeface="Rockwell"/>
            </a:endParaRPr>
          </a:p>
        </p:txBody>
      </p:sp>
      <p:sp>
        <p:nvSpPr>
          <p:cNvPr id="40967" name="AutoShape 9"/>
          <p:cNvSpPr>
            <a:spLocks noChangeArrowheads="1"/>
          </p:cNvSpPr>
          <p:nvPr/>
        </p:nvSpPr>
        <p:spPr bwMode="auto">
          <a:xfrm>
            <a:off x="1447800" y="2667000"/>
            <a:ext cx="2209800" cy="1219200"/>
          </a:xfrm>
          <a:prstGeom prst="wedgeRectCallout">
            <a:avLst>
              <a:gd name="adj1" fmla="val 76509"/>
              <a:gd name="adj2" fmla="val 47134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  <a:latin typeface="Rockwell"/>
                <a:cs typeface="Rockwell"/>
              </a:rPr>
              <a:t>Food production</a:t>
            </a:r>
          </a:p>
          <a:p>
            <a:pPr algn="ctr"/>
            <a:r>
              <a:rPr lang="en-US" sz="2400">
                <a:solidFill>
                  <a:schemeClr val="bg2"/>
                </a:solidFill>
                <a:latin typeface="Rockwell"/>
                <a:cs typeface="Rockwell"/>
              </a:rPr>
              <a:t>(abundant)</a:t>
            </a:r>
          </a:p>
        </p:txBody>
      </p:sp>
      <p:sp>
        <p:nvSpPr>
          <p:cNvPr id="40968" name="Freeform 10"/>
          <p:cNvSpPr>
            <a:spLocks/>
          </p:cNvSpPr>
          <p:nvPr/>
        </p:nvSpPr>
        <p:spPr bwMode="auto">
          <a:xfrm>
            <a:off x="1219200" y="2400300"/>
            <a:ext cx="7162800" cy="3314700"/>
          </a:xfrm>
          <a:custGeom>
            <a:avLst/>
            <a:gdLst>
              <a:gd name="T0" fmla="*/ 0 w 4512"/>
              <a:gd name="T1" fmla="*/ 2147483647 h 2088"/>
              <a:gd name="T2" fmla="*/ 2147483647 w 4512"/>
              <a:gd name="T3" fmla="*/ 2147483647 h 2088"/>
              <a:gd name="T4" fmla="*/ 2147483647 w 4512"/>
              <a:gd name="T5" fmla="*/ 2147483647 h 2088"/>
              <a:gd name="T6" fmla="*/ 2147483647 w 4512"/>
              <a:gd name="T7" fmla="*/ 2147483647 h 2088"/>
              <a:gd name="T8" fmla="*/ 2147483647 w 4512"/>
              <a:gd name="T9" fmla="*/ 2147483647 h 2088"/>
              <a:gd name="T10" fmla="*/ 2147483647 w 4512"/>
              <a:gd name="T11" fmla="*/ 2147483647 h 20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12"/>
              <a:gd name="T19" fmla="*/ 0 h 2088"/>
              <a:gd name="T20" fmla="*/ 4512 w 4512"/>
              <a:gd name="T21" fmla="*/ 2088 h 20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12" h="2088">
                <a:moveTo>
                  <a:pt x="0" y="2088"/>
                </a:moveTo>
                <a:cubicBezTo>
                  <a:pt x="772" y="2060"/>
                  <a:pt x="1544" y="2032"/>
                  <a:pt x="1968" y="1752"/>
                </a:cubicBezTo>
                <a:cubicBezTo>
                  <a:pt x="2392" y="1472"/>
                  <a:pt x="2320" y="608"/>
                  <a:pt x="2544" y="408"/>
                </a:cubicBezTo>
                <a:cubicBezTo>
                  <a:pt x="2768" y="208"/>
                  <a:pt x="3128" y="608"/>
                  <a:pt x="3312" y="552"/>
                </a:cubicBezTo>
                <a:cubicBezTo>
                  <a:pt x="3496" y="496"/>
                  <a:pt x="3448" y="144"/>
                  <a:pt x="3648" y="72"/>
                </a:cubicBezTo>
                <a:cubicBezTo>
                  <a:pt x="3848" y="0"/>
                  <a:pt x="4360" y="112"/>
                  <a:pt x="4512" y="120"/>
                </a:cubicBezTo>
              </a:path>
            </a:pathLst>
          </a:cu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>
              <a:latin typeface="Rockwell"/>
              <a:cs typeface="Rockwell"/>
            </a:endParaRPr>
          </a:p>
        </p:txBody>
      </p:sp>
      <p:sp>
        <p:nvSpPr>
          <p:cNvPr id="40969" name="AutoShape 11"/>
          <p:cNvSpPr>
            <a:spLocks noChangeArrowheads="1"/>
          </p:cNvSpPr>
          <p:nvPr/>
        </p:nvSpPr>
        <p:spPr bwMode="auto">
          <a:xfrm>
            <a:off x="4800600" y="4800600"/>
            <a:ext cx="1752600" cy="533400"/>
          </a:xfrm>
          <a:prstGeom prst="wedgeRectCallout">
            <a:avLst>
              <a:gd name="adj1" fmla="val -40759"/>
              <a:gd name="adj2" fmla="val -153569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  <a:latin typeface="Rockwell"/>
                <a:cs typeface="Rockwell"/>
              </a:rPr>
              <a:t>Population</a:t>
            </a:r>
          </a:p>
        </p:txBody>
      </p:sp>
      <p:sp>
        <p:nvSpPr>
          <p:cNvPr id="40970" name="AutoShape 13"/>
          <p:cNvSpPr>
            <a:spLocks noChangeArrowheads="1"/>
          </p:cNvSpPr>
          <p:nvPr/>
        </p:nvSpPr>
        <p:spPr bwMode="auto">
          <a:xfrm>
            <a:off x="4343400" y="2133600"/>
            <a:ext cx="1828800" cy="533400"/>
          </a:xfrm>
          <a:prstGeom prst="wedgeRoundRectCallout">
            <a:avLst>
              <a:gd name="adj1" fmla="val 29949"/>
              <a:gd name="adj2" fmla="val 9940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rgbClr val="000000"/>
                </a:solidFill>
                <a:latin typeface="Rockwell"/>
                <a:cs typeface="Rockwell"/>
              </a:rPr>
              <a:t>Famines</a:t>
            </a:r>
          </a:p>
        </p:txBody>
      </p:sp>
      <p:sp>
        <p:nvSpPr>
          <p:cNvPr id="40971" name="Line 14"/>
          <p:cNvSpPr>
            <a:spLocks noChangeShapeType="1"/>
          </p:cNvSpPr>
          <p:nvPr/>
        </p:nvSpPr>
        <p:spPr bwMode="auto">
          <a:xfrm>
            <a:off x="6096000" y="2362200"/>
            <a:ext cx="838200" cy="152400"/>
          </a:xfrm>
          <a:prstGeom prst="line">
            <a:avLst/>
          </a:prstGeom>
          <a:noFill/>
          <a:ln w="57150">
            <a:solidFill>
              <a:srgbClr val="CC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Rockwell"/>
              <a:cs typeface="Rockwell"/>
            </a:endParaRPr>
          </a:p>
        </p:txBody>
      </p:sp>
      <p:sp>
        <p:nvSpPr>
          <p:cNvPr id="40972" name="AutoShape 15"/>
          <p:cNvSpPr>
            <a:spLocks noChangeArrowheads="1"/>
          </p:cNvSpPr>
          <p:nvPr/>
        </p:nvSpPr>
        <p:spPr bwMode="auto">
          <a:xfrm>
            <a:off x="6172200" y="3352800"/>
            <a:ext cx="2514600" cy="914400"/>
          </a:xfrm>
          <a:prstGeom prst="wedgeRectCallout">
            <a:avLst>
              <a:gd name="adj1" fmla="val -73676"/>
              <a:gd name="adj2" fmla="val -41319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  <a:latin typeface="Rockwell"/>
                <a:cs typeface="Rockwell"/>
              </a:rPr>
              <a:t>Food</a:t>
            </a:r>
          </a:p>
          <a:p>
            <a:pPr algn="ctr"/>
            <a:r>
              <a:rPr lang="en-US" sz="2400">
                <a:solidFill>
                  <a:schemeClr val="bg2"/>
                </a:solidFill>
                <a:latin typeface="Rockwell"/>
                <a:cs typeface="Rockwell"/>
              </a:rPr>
              <a:t>not abundant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9536" y="152400"/>
            <a:ext cx="7165264" cy="10969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smtClean="0"/>
              <a:t>The problem according to Malthus </a:t>
            </a:r>
            <a:endParaRPr lang="en-US" sz="3200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Today we will cover…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56695"/>
            <a:ext cx="7556313" cy="4144963"/>
          </a:xfrm>
        </p:spPr>
        <p:txBody>
          <a:bodyPr>
            <a:normAutofit/>
          </a:bodyPr>
          <a:lstStyle/>
          <a:p>
            <a:r>
              <a:rPr lang="en-US" sz="2800" dirty="0"/>
              <a:t>Today’s lecture</a:t>
            </a:r>
          </a:p>
          <a:p>
            <a:pPr lvl="1"/>
            <a:r>
              <a:rPr lang="en-US" sz="2400" dirty="0" smtClean="0"/>
              <a:t>Intro</a:t>
            </a:r>
          </a:p>
          <a:p>
            <a:pPr lvl="1"/>
            <a:r>
              <a:rPr lang="en-US" sz="2400" dirty="0" smtClean="0"/>
              <a:t>Malthusian explanations of famine</a:t>
            </a:r>
          </a:p>
          <a:p>
            <a:pPr lvl="2"/>
            <a:r>
              <a:rPr lang="en-US" sz="2400" dirty="0" smtClean="0"/>
              <a:t>(i.e. the simple version)</a:t>
            </a:r>
          </a:p>
          <a:p>
            <a:pPr lvl="2"/>
            <a:r>
              <a:rPr lang="en-US" sz="2400" dirty="0" smtClean="0"/>
              <a:t>Principles of growth, critique, revival</a:t>
            </a:r>
          </a:p>
          <a:p>
            <a:pPr lvl="1"/>
            <a:r>
              <a:rPr lang="en-US" sz="2400" dirty="0" smtClean="0"/>
              <a:t>Outcomes and Conclusions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85800" y="2286000"/>
            <a:ext cx="80772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ja-JP" altLang="en-US" sz="3200" i="1" dirty="0"/>
              <a:t>“</a:t>
            </a:r>
            <a:r>
              <a:rPr lang="en-US" altLang="ja-JP" sz="3200" i="1" dirty="0">
                <a:solidFill>
                  <a:srgbClr val="000000"/>
                </a:solidFill>
              </a:rPr>
              <a:t>gigantic inevitable famine stalks </a:t>
            </a:r>
            <a:r>
              <a:rPr lang="en-US" altLang="ja-JP" sz="3200" i="1" dirty="0" smtClean="0">
                <a:solidFill>
                  <a:srgbClr val="000000"/>
                </a:solidFill>
              </a:rPr>
              <a:t>… </a:t>
            </a:r>
            <a:r>
              <a:rPr lang="en-US" altLang="ja-JP" sz="3200" i="1" dirty="0">
                <a:solidFill>
                  <a:srgbClr val="000000"/>
                </a:solidFill>
              </a:rPr>
              <a:t>and with one mighty blow levels the population with the food of the world</a:t>
            </a:r>
            <a:r>
              <a:rPr lang="ja-JP" altLang="en-US" sz="3200" i="1" dirty="0">
                <a:solidFill>
                  <a:srgbClr val="000000"/>
                </a:solidFill>
              </a:rPr>
              <a:t>”</a:t>
            </a:r>
            <a:endParaRPr lang="en-US" sz="32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3672" y="4295978"/>
            <a:ext cx="473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- Malthus </a:t>
            </a:r>
            <a:r>
              <a:rPr lang="en-US" dirty="0"/>
              <a:t>T.R. 1798. </a:t>
            </a:r>
            <a:r>
              <a:rPr lang="en-US" i="1" dirty="0"/>
              <a:t>An essay on the principle of population</a:t>
            </a:r>
            <a:r>
              <a:rPr lang="en-US" dirty="0"/>
              <a:t>. Chapter VII, p61</a:t>
            </a:r>
          </a:p>
        </p:txBody>
      </p:sp>
    </p:spTree>
    <p:extLst>
      <p:ext uri="{BB962C8B-B14F-4D97-AF65-F5344CB8AC3E}">
        <p14:creationId xmlns:p14="http://schemas.microsoft.com/office/powerpoint/2010/main" val="40580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4"/>
          <p:cNvSpPr>
            <a:spLocks noChangeShapeType="1"/>
          </p:cNvSpPr>
          <p:nvPr/>
        </p:nvSpPr>
        <p:spPr bwMode="auto">
          <a:xfrm>
            <a:off x="1143000" y="2819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9155" name="Line 5"/>
          <p:cNvSpPr>
            <a:spLocks noChangeShapeType="1"/>
          </p:cNvSpPr>
          <p:nvPr/>
        </p:nvSpPr>
        <p:spPr bwMode="auto">
          <a:xfrm>
            <a:off x="1143000" y="57912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9156" name="Rectangle 6"/>
          <p:cNvSpPr>
            <a:spLocks noChangeArrowheads="1"/>
          </p:cNvSpPr>
          <p:nvPr/>
        </p:nvSpPr>
        <p:spPr bwMode="auto">
          <a:xfrm>
            <a:off x="1447800" y="2667000"/>
            <a:ext cx="2525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/>
              <a:t>Agricultural output</a:t>
            </a:r>
          </a:p>
        </p:txBody>
      </p:sp>
      <p:sp>
        <p:nvSpPr>
          <p:cNvPr id="49157" name="Rectangle 7"/>
          <p:cNvSpPr>
            <a:spLocks noChangeArrowheads="1"/>
          </p:cNvSpPr>
          <p:nvPr/>
        </p:nvSpPr>
        <p:spPr bwMode="auto">
          <a:xfrm>
            <a:off x="7239000" y="5943600"/>
            <a:ext cx="82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/>
              <a:t>Time</a:t>
            </a:r>
          </a:p>
        </p:txBody>
      </p:sp>
      <p:sp>
        <p:nvSpPr>
          <p:cNvPr id="49158" name="Line 8"/>
          <p:cNvSpPr>
            <a:spLocks noChangeShapeType="1"/>
          </p:cNvSpPr>
          <p:nvPr/>
        </p:nvSpPr>
        <p:spPr bwMode="auto">
          <a:xfrm flipV="1">
            <a:off x="1219200" y="2514600"/>
            <a:ext cx="6400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9159" name="AutoShape 11"/>
          <p:cNvSpPr>
            <a:spLocks noChangeArrowheads="1"/>
          </p:cNvSpPr>
          <p:nvPr/>
        </p:nvSpPr>
        <p:spPr bwMode="auto">
          <a:xfrm>
            <a:off x="4419600" y="1828800"/>
            <a:ext cx="1905000" cy="838200"/>
          </a:xfrm>
          <a:prstGeom prst="wedgeRectCallout">
            <a:avLst>
              <a:gd name="adj1" fmla="val 52750"/>
              <a:gd name="adj2" fmla="val 958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Food production</a:t>
            </a:r>
          </a:p>
        </p:txBody>
      </p:sp>
      <p:sp>
        <p:nvSpPr>
          <p:cNvPr id="49160" name="AutoShape 13"/>
          <p:cNvSpPr>
            <a:spLocks noChangeArrowheads="1"/>
          </p:cNvSpPr>
          <p:nvPr/>
        </p:nvSpPr>
        <p:spPr bwMode="auto">
          <a:xfrm>
            <a:off x="6019800" y="4114800"/>
            <a:ext cx="2895600" cy="1219200"/>
          </a:xfrm>
          <a:prstGeom prst="wedgeRoundRectCallout">
            <a:avLst>
              <a:gd name="adj1" fmla="val -62005"/>
              <a:gd name="adj2" fmla="val -53384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Reduce </a:t>
            </a:r>
            <a:r>
              <a:rPr lang="en-US" sz="2400" dirty="0" smtClean="0">
                <a:solidFill>
                  <a:srgbClr val="000000"/>
                </a:solidFill>
              </a:rPr>
              <a:t>birthrate</a:t>
            </a:r>
          </a:p>
          <a:p>
            <a:pPr algn="ctr"/>
            <a:r>
              <a:rPr lang="ja-JP" altLang="en-US" sz="2400" dirty="0" smtClean="0">
                <a:solidFill>
                  <a:srgbClr val="000000"/>
                </a:solidFill>
              </a:rPr>
              <a:t>‘</a:t>
            </a:r>
            <a:r>
              <a:rPr lang="en-US" altLang="ja-JP" sz="2400" dirty="0">
                <a:solidFill>
                  <a:srgbClr val="000000"/>
                </a:solidFill>
              </a:rPr>
              <a:t>preventative check</a:t>
            </a:r>
            <a:r>
              <a:rPr lang="ja-JP" altLang="en-US" sz="2400" dirty="0">
                <a:solidFill>
                  <a:srgbClr val="000000"/>
                </a:solidFill>
              </a:rPr>
              <a:t>’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61" name="AutoShape 14"/>
          <p:cNvSpPr>
            <a:spLocks noChangeArrowheads="1"/>
          </p:cNvSpPr>
          <p:nvPr/>
        </p:nvSpPr>
        <p:spPr bwMode="auto">
          <a:xfrm>
            <a:off x="3962400" y="5867400"/>
            <a:ext cx="1752600" cy="533400"/>
          </a:xfrm>
          <a:prstGeom prst="wedgeRectCallout">
            <a:avLst>
              <a:gd name="adj1" fmla="val -42935"/>
              <a:gd name="adj2" fmla="val -171431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Population</a:t>
            </a:r>
          </a:p>
        </p:txBody>
      </p:sp>
      <p:sp>
        <p:nvSpPr>
          <p:cNvPr id="49162" name="Freeform 16"/>
          <p:cNvSpPr>
            <a:spLocks/>
          </p:cNvSpPr>
          <p:nvPr/>
        </p:nvSpPr>
        <p:spPr bwMode="auto">
          <a:xfrm>
            <a:off x="1295400" y="3276600"/>
            <a:ext cx="6858000" cy="2209800"/>
          </a:xfrm>
          <a:custGeom>
            <a:avLst/>
            <a:gdLst>
              <a:gd name="T0" fmla="*/ 0 w 4320"/>
              <a:gd name="T1" fmla="*/ 2147483647 h 1392"/>
              <a:gd name="T2" fmla="*/ 2147483647 w 4320"/>
              <a:gd name="T3" fmla="*/ 2147483647 h 1392"/>
              <a:gd name="T4" fmla="*/ 2147483647 w 4320"/>
              <a:gd name="T5" fmla="*/ 2147483647 h 1392"/>
              <a:gd name="T6" fmla="*/ 2147483647 w 4320"/>
              <a:gd name="T7" fmla="*/ 2147483647 h 1392"/>
              <a:gd name="T8" fmla="*/ 2147483647 w 4320"/>
              <a:gd name="T9" fmla="*/ 0 h 13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0"/>
              <a:gd name="T16" fmla="*/ 0 h 1392"/>
              <a:gd name="T17" fmla="*/ 4320 w 4320"/>
              <a:gd name="T18" fmla="*/ 1392 h 13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0" h="1392">
                <a:moveTo>
                  <a:pt x="0" y="1392"/>
                </a:moveTo>
                <a:cubicBezTo>
                  <a:pt x="692" y="1348"/>
                  <a:pt x="1384" y="1304"/>
                  <a:pt x="1824" y="1152"/>
                </a:cubicBezTo>
                <a:cubicBezTo>
                  <a:pt x="2264" y="1000"/>
                  <a:pt x="2368" y="648"/>
                  <a:pt x="2640" y="480"/>
                </a:cubicBezTo>
                <a:cubicBezTo>
                  <a:pt x="2912" y="312"/>
                  <a:pt x="3176" y="224"/>
                  <a:pt x="3456" y="144"/>
                </a:cubicBezTo>
                <a:cubicBezTo>
                  <a:pt x="3736" y="64"/>
                  <a:pt x="4168" y="24"/>
                  <a:pt x="4320" y="0"/>
                </a:cubicBezTo>
              </a:path>
            </a:pathLst>
          </a:cu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9163" name="Text Box 17"/>
          <p:cNvSpPr txBox="1">
            <a:spLocks noChangeArrowheads="1"/>
          </p:cNvSpPr>
          <p:nvPr/>
        </p:nvSpPr>
        <p:spPr bwMode="auto">
          <a:xfrm>
            <a:off x="174320" y="1802927"/>
            <a:ext cx="434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/>
              <a:t>Preventative checks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9536" y="152400"/>
            <a:ext cx="7165264" cy="10969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smtClean="0"/>
              <a:t>The problem according to Malthus </a:t>
            </a:r>
            <a:endParaRPr lang="en-US" sz="3200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3"/>
          <p:cNvSpPr>
            <a:spLocks noChangeShapeType="1"/>
          </p:cNvSpPr>
          <p:nvPr/>
        </p:nvSpPr>
        <p:spPr bwMode="auto">
          <a:xfrm>
            <a:off x="1219200" y="18288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3" name="Line 4"/>
          <p:cNvSpPr>
            <a:spLocks noChangeShapeType="1"/>
          </p:cNvSpPr>
          <p:nvPr/>
        </p:nvSpPr>
        <p:spPr bwMode="auto">
          <a:xfrm>
            <a:off x="1219200" y="6019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1447800" y="1828800"/>
            <a:ext cx="2525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/>
              <a:t>Agricultural output</a:t>
            </a: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7467600" y="5410200"/>
            <a:ext cx="82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0"/>
              <a:t>Time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 flipV="1">
            <a:off x="1219200" y="2133600"/>
            <a:ext cx="723900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7" name="AutoShape 8"/>
          <p:cNvSpPr>
            <a:spLocks noChangeArrowheads="1"/>
          </p:cNvSpPr>
          <p:nvPr/>
        </p:nvSpPr>
        <p:spPr bwMode="auto">
          <a:xfrm>
            <a:off x="1600200" y="2971800"/>
            <a:ext cx="1905000" cy="838200"/>
          </a:xfrm>
          <a:prstGeom prst="wedgeRectCallout">
            <a:avLst>
              <a:gd name="adj1" fmla="val 91750"/>
              <a:gd name="adj2" fmla="val 5038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Food production</a:t>
            </a:r>
          </a:p>
        </p:txBody>
      </p:sp>
      <p:sp>
        <p:nvSpPr>
          <p:cNvPr id="51208" name="Freeform 9"/>
          <p:cNvSpPr>
            <a:spLocks/>
          </p:cNvSpPr>
          <p:nvPr/>
        </p:nvSpPr>
        <p:spPr bwMode="auto">
          <a:xfrm>
            <a:off x="1219200" y="2400300"/>
            <a:ext cx="7162800" cy="3314700"/>
          </a:xfrm>
          <a:custGeom>
            <a:avLst/>
            <a:gdLst>
              <a:gd name="T0" fmla="*/ 0 w 4512"/>
              <a:gd name="T1" fmla="*/ 2147483647 h 2088"/>
              <a:gd name="T2" fmla="*/ 2147483647 w 4512"/>
              <a:gd name="T3" fmla="*/ 2147483647 h 2088"/>
              <a:gd name="T4" fmla="*/ 2147483647 w 4512"/>
              <a:gd name="T5" fmla="*/ 2147483647 h 2088"/>
              <a:gd name="T6" fmla="*/ 2147483647 w 4512"/>
              <a:gd name="T7" fmla="*/ 2147483647 h 2088"/>
              <a:gd name="T8" fmla="*/ 2147483647 w 4512"/>
              <a:gd name="T9" fmla="*/ 2147483647 h 2088"/>
              <a:gd name="T10" fmla="*/ 2147483647 w 4512"/>
              <a:gd name="T11" fmla="*/ 2147483647 h 20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12"/>
              <a:gd name="T19" fmla="*/ 0 h 2088"/>
              <a:gd name="T20" fmla="*/ 4512 w 4512"/>
              <a:gd name="T21" fmla="*/ 2088 h 20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12" h="2088">
                <a:moveTo>
                  <a:pt x="0" y="2088"/>
                </a:moveTo>
                <a:cubicBezTo>
                  <a:pt x="772" y="2060"/>
                  <a:pt x="1544" y="2032"/>
                  <a:pt x="1968" y="1752"/>
                </a:cubicBezTo>
                <a:cubicBezTo>
                  <a:pt x="2392" y="1472"/>
                  <a:pt x="2320" y="608"/>
                  <a:pt x="2544" y="408"/>
                </a:cubicBezTo>
                <a:cubicBezTo>
                  <a:pt x="2768" y="208"/>
                  <a:pt x="3128" y="608"/>
                  <a:pt x="3312" y="552"/>
                </a:cubicBezTo>
                <a:cubicBezTo>
                  <a:pt x="3496" y="496"/>
                  <a:pt x="3448" y="144"/>
                  <a:pt x="3648" y="72"/>
                </a:cubicBezTo>
                <a:cubicBezTo>
                  <a:pt x="3848" y="0"/>
                  <a:pt x="4360" y="112"/>
                  <a:pt x="4512" y="120"/>
                </a:cubicBezTo>
              </a:path>
            </a:pathLst>
          </a:cu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9" name="AutoShape 10"/>
          <p:cNvSpPr>
            <a:spLocks noChangeArrowheads="1"/>
          </p:cNvSpPr>
          <p:nvPr/>
        </p:nvSpPr>
        <p:spPr bwMode="auto">
          <a:xfrm>
            <a:off x="4800600" y="4800600"/>
            <a:ext cx="1752600" cy="533400"/>
          </a:xfrm>
          <a:prstGeom prst="wedgeRectCallout">
            <a:avLst>
              <a:gd name="adj1" fmla="val -40759"/>
              <a:gd name="adj2" fmla="val -153569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Population</a:t>
            </a:r>
          </a:p>
        </p:txBody>
      </p:sp>
      <p:sp>
        <p:nvSpPr>
          <p:cNvPr id="51210" name="AutoShape 11"/>
          <p:cNvSpPr>
            <a:spLocks noChangeArrowheads="1"/>
          </p:cNvSpPr>
          <p:nvPr/>
        </p:nvSpPr>
        <p:spPr bwMode="auto">
          <a:xfrm>
            <a:off x="4343400" y="1447800"/>
            <a:ext cx="1828800" cy="1219200"/>
          </a:xfrm>
          <a:prstGeom prst="wedgeRoundRectCallout">
            <a:avLst>
              <a:gd name="adj1" fmla="val 29949"/>
              <a:gd name="adj2" fmla="val 7161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solidFill>
                  <a:srgbClr val="000000"/>
                </a:solidFill>
              </a:rPr>
              <a:t>Famines: a </a:t>
            </a:r>
            <a:r>
              <a:rPr lang="ja-JP" altLang="en-US" sz="2400">
                <a:solidFill>
                  <a:srgbClr val="000000"/>
                </a:solidFill>
              </a:rPr>
              <a:t>‘</a:t>
            </a:r>
            <a:r>
              <a:rPr lang="en-US" altLang="ja-JP" sz="2400">
                <a:solidFill>
                  <a:srgbClr val="000000"/>
                </a:solidFill>
              </a:rPr>
              <a:t>positive check</a:t>
            </a:r>
            <a:r>
              <a:rPr lang="ja-JP" altLang="en-US" sz="2400">
                <a:solidFill>
                  <a:srgbClr val="000000"/>
                </a:solidFill>
              </a:rPr>
              <a:t>’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1" name="Line 12"/>
          <p:cNvSpPr>
            <a:spLocks noChangeShapeType="1"/>
          </p:cNvSpPr>
          <p:nvPr/>
        </p:nvSpPr>
        <p:spPr bwMode="auto">
          <a:xfrm>
            <a:off x="6096000" y="1600200"/>
            <a:ext cx="1219200" cy="762000"/>
          </a:xfrm>
          <a:prstGeom prst="line">
            <a:avLst/>
          </a:prstGeom>
          <a:noFill/>
          <a:ln w="57150">
            <a:solidFill>
              <a:srgbClr val="CC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12" name="Text Box 13"/>
          <p:cNvSpPr txBox="1">
            <a:spLocks noChangeArrowheads="1"/>
          </p:cNvSpPr>
          <p:nvPr/>
        </p:nvSpPr>
        <p:spPr bwMode="auto">
          <a:xfrm>
            <a:off x="0" y="1143000"/>
            <a:ext cx="434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/>
              <a:t>Positive checks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9536" y="152400"/>
            <a:ext cx="7165264" cy="10969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 smtClean="0"/>
              <a:t>The problem according to Malthus </a:t>
            </a:r>
            <a:endParaRPr lang="en-US" sz="3200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49364"/>
            <a:ext cx="7556313" cy="4876800"/>
          </a:xfr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b="1" dirty="0">
                <a:latin typeface="Rockwell"/>
                <a:ea typeface="ＭＳ Ｐゴシック" charset="0"/>
                <a:cs typeface="Rockwell"/>
              </a:rPr>
              <a:t>Malthus in a nutshell: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N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atural limitations to population growth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Abundance encourages growth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U</a:t>
            </a:r>
            <a:r>
              <a:rPr lang="en-US" altLang="ja-JP" dirty="0" smtClean="0">
                <a:latin typeface="Rockwell"/>
                <a:ea typeface="ＭＳ Ｐゴシック" charset="0"/>
                <a:cs typeface="Rockwell"/>
              </a:rPr>
              <a:t>nless </a:t>
            </a: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prevented by checks</a:t>
            </a:r>
          </a:p>
          <a:p>
            <a:pPr>
              <a:lnSpc>
                <a:spcPct val="90000"/>
              </a:lnSpc>
            </a:pPr>
            <a:r>
              <a:rPr lang="en-US" i="1" dirty="0" smtClean="0">
                <a:latin typeface="Rockwell"/>
                <a:ea typeface="ＭＳ Ｐゴシック" charset="0"/>
                <a:cs typeface="Rockwell"/>
              </a:rPr>
              <a:t>Preventative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checks</a:t>
            </a:r>
            <a:r>
              <a:rPr lang="en-US" i="1" dirty="0" smtClean="0">
                <a:latin typeface="Rockwell"/>
                <a:ea typeface="ＭＳ Ｐゴシック" charset="0"/>
                <a:cs typeface="Rockwell"/>
              </a:rPr>
              <a:t>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( </a:t>
            </a:r>
            <a:r>
              <a:rPr lang="en-US" dirty="0">
                <a:latin typeface="Rockwell"/>
                <a:ea typeface="ＭＳ Ｐゴシック" charset="0"/>
                <a:cs typeface="Rockwell"/>
                <a:sym typeface="Symbol" charset="0"/>
              </a:rPr>
              <a:t>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 birth rates), or </a:t>
            </a:r>
            <a:r>
              <a:rPr lang="en-US" i="1" dirty="0">
                <a:latin typeface="Rockwell"/>
                <a:ea typeface="ＭＳ Ｐゴシック" charset="0"/>
                <a:cs typeface="Rockwell"/>
              </a:rPr>
              <a:t>positive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checks</a:t>
            </a:r>
            <a:r>
              <a:rPr lang="en-US" i="1" dirty="0" smtClean="0">
                <a:latin typeface="Rockwell"/>
                <a:ea typeface="ＭＳ Ｐゴシック" charset="0"/>
                <a:cs typeface="Rockwell"/>
              </a:rPr>
              <a:t>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( </a:t>
            </a:r>
            <a:r>
              <a:rPr lang="en-US" dirty="0">
                <a:latin typeface="Rockwell"/>
                <a:ea typeface="ＭＳ Ｐゴシック" charset="0"/>
                <a:cs typeface="Rockwell"/>
                <a:sym typeface="Symbol" charset="0"/>
              </a:rPr>
              <a:t>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 death rates)</a:t>
            </a:r>
            <a:endParaRPr lang="en-US" i="1" dirty="0">
              <a:latin typeface="Rockwell"/>
              <a:ea typeface="ＭＳ Ｐゴシック" charset="0"/>
              <a:cs typeface="Rockwell"/>
            </a:endParaRPr>
          </a:p>
          <a:p>
            <a:pPr>
              <a:buNone/>
            </a:pPr>
            <a:r>
              <a:rPr lang="en-US" b="1" dirty="0">
                <a:latin typeface="Rockwell"/>
                <a:ea typeface="ＭＳ Ｐゴシック" charset="0"/>
                <a:cs typeface="Rockwell"/>
              </a:rPr>
              <a:t>So, for Malthus, the answer is:</a:t>
            </a:r>
          </a:p>
          <a:p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increase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means of subsistence to match population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growth</a:t>
            </a:r>
            <a:endParaRPr lang="en-US" dirty="0">
              <a:latin typeface="Rockwell"/>
              <a:ea typeface="ＭＳ Ｐゴシック" charset="0"/>
              <a:cs typeface="Rockwell"/>
            </a:endParaRPr>
          </a:p>
          <a:p>
            <a:pPr lvl="1"/>
            <a:r>
              <a:rPr lang="en-US" i="1" dirty="0">
                <a:latin typeface="Rockwell"/>
                <a:ea typeface="ＭＳ Ｐゴシック" charset="0"/>
                <a:cs typeface="Rockwell"/>
              </a:rPr>
              <a:t>But this can</a:t>
            </a:r>
            <a:r>
              <a:rPr lang="ja-JP" altLang="en-US" i="1" dirty="0">
                <a:latin typeface="Rockwell"/>
                <a:ea typeface="ＭＳ Ｐゴシック" charset="0"/>
                <a:cs typeface="Rockwell"/>
              </a:rPr>
              <a:t>’</a:t>
            </a:r>
            <a:r>
              <a:rPr lang="en-US" altLang="ja-JP" i="1" dirty="0">
                <a:latin typeface="Rockwell"/>
                <a:ea typeface="ＭＳ Ｐゴシック" charset="0"/>
                <a:cs typeface="Rockwell"/>
              </a:rPr>
              <a:t>t go on forever, </a:t>
            </a:r>
            <a:r>
              <a:rPr lang="en-US" altLang="ja-JP" i="1" dirty="0" smtClean="0">
                <a:latin typeface="Rockwell"/>
                <a:ea typeface="ＭＳ Ｐゴシック" charset="0"/>
                <a:cs typeface="Rockwell"/>
              </a:rPr>
              <a:t>so…</a:t>
            </a:r>
            <a:endParaRPr lang="en-US" altLang="ja-JP" dirty="0">
              <a:latin typeface="Rockwell"/>
              <a:ea typeface="ＭＳ Ｐゴシック" charset="0"/>
              <a:cs typeface="Rockwell"/>
            </a:endParaRPr>
          </a:p>
          <a:p>
            <a:r>
              <a:rPr lang="en-US" dirty="0">
                <a:latin typeface="Rockwell"/>
                <a:ea typeface="ＭＳ Ｐゴシック" charset="0"/>
                <a:cs typeface="Rockwell"/>
              </a:rPr>
              <a:t>Preventative checks to reduce population growth</a:t>
            </a:r>
          </a:p>
          <a:p>
            <a:pPr algn="r">
              <a:buNone/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	</a:t>
            </a:r>
            <a:r>
              <a:rPr lang="en-US" b="1" dirty="0">
                <a:latin typeface="Rockwell"/>
                <a:ea typeface="ＭＳ Ｐゴシック" charset="0"/>
                <a:cs typeface="Rockwell"/>
              </a:rPr>
              <a:t>OR ELSE!</a:t>
            </a:r>
            <a:endParaRPr lang="en-US" dirty="0">
              <a:latin typeface="Rockwell"/>
              <a:ea typeface="ＭＳ Ｐゴシック" charset="0"/>
              <a:cs typeface="Rockwell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dirty="0">
              <a:latin typeface="Rockwell"/>
              <a:ea typeface="ＭＳ Ｐゴシック" charset="0"/>
              <a:cs typeface="Rockwell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b="1" dirty="0">
              <a:latin typeface="Rockwell"/>
              <a:ea typeface="ＭＳ Ｐゴシック" charset="0"/>
              <a:cs typeface="Rockwel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9536" y="152400"/>
            <a:ext cx="7165264" cy="10969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 smtClean="0"/>
              <a:t>The problem according to Malthus </a:t>
            </a:r>
            <a:endParaRPr lang="en-US" sz="3200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0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Marxist critique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87" y="4173732"/>
            <a:ext cx="3363201" cy="201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60" y="1600200"/>
            <a:ext cx="2307852" cy="2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Marxist critique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87" y="4173732"/>
            <a:ext cx="3363201" cy="201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60" y="1600200"/>
            <a:ext cx="2307852" cy="2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cap="small" dirty="0" smtClean="0"/>
              <a:t>Neo-Malthusians (Part 1)</a:t>
            </a:r>
          </a:p>
        </p:txBody>
      </p:sp>
    </p:spTree>
    <p:extLst>
      <p:ext uri="{BB962C8B-B14F-4D97-AF65-F5344CB8AC3E}">
        <p14:creationId xmlns:p14="http://schemas.microsoft.com/office/powerpoint/2010/main" val="9350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92168" cy="618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cap="none" dirty="0" smtClean="0">
                <a:latin typeface="Century Schoolbook" charset="0"/>
                <a:ea typeface="ＭＳ Ｐゴシック" charset="0"/>
                <a:cs typeface="ＭＳ Ｐゴシック" charset="0"/>
              </a:rPr>
              <a:t>1700s </a:t>
            </a:r>
            <a:r>
              <a:rPr lang="en-US" cap="none" dirty="0">
                <a:latin typeface="Century Schoolbook" charset="0"/>
                <a:ea typeface="ＭＳ Ｐゴシック" charset="0"/>
                <a:cs typeface="ＭＳ Ｐゴシック" charset="0"/>
              </a:rPr>
              <a:t>TO </a:t>
            </a:r>
            <a:r>
              <a:rPr lang="en-US" cap="none" dirty="0" smtClean="0">
                <a:latin typeface="Century Schoolbook" charset="0"/>
                <a:ea typeface="ＭＳ Ｐゴシック" charset="0"/>
                <a:cs typeface="ＭＳ Ｐゴシック" charset="0"/>
              </a:rPr>
              <a:t>1970s:</a:t>
            </a:r>
            <a:endParaRPr lang="en-US" cap="none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>
          <a:xfrm>
            <a:off x="383981" y="1126292"/>
            <a:ext cx="5953069" cy="5020507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>
                <a:latin typeface="Rockwell"/>
                <a:ea typeface="ＭＳ Ｐゴシック" charset="0"/>
                <a:cs typeface="Rockwell"/>
              </a:rPr>
              <a:t>Neo-Malthusians?</a:t>
            </a:r>
          </a:p>
          <a:p>
            <a:pPr eaLnBrk="1" hangingPunct="1"/>
            <a:r>
              <a:rPr lang="en-US" sz="2400" dirty="0">
                <a:latin typeface="Rockwell"/>
                <a:ea typeface="ＭＳ Ｐゴシック" charset="0"/>
                <a:cs typeface="Rockwell"/>
              </a:rPr>
              <a:t>Root of problem is </a:t>
            </a:r>
            <a:r>
              <a:rPr lang="en-US" sz="2400" dirty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exponential </a:t>
            </a:r>
            <a:r>
              <a:rPr lang="en-US" sz="2400" dirty="0" smtClean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growth</a:t>
            </a:r>
          </a:p>
          <a:p>
            <a:pPr lvl="1">
              <a:lnSpc>
                <a:spcPct val="80000"/>
              </a:lnSpc>
              <a:spcAft>
                <a:spcPct val="30000"/>
              </a:spcAft>
            </a:pPr>
            <a:r>
              <a:rPr lang="en-US" sz="2400" dirty="0" smtClean="0">
                <a:latin typeface="Rockwell"/>
                <a:ea typeface="ＭＳ Ｐゴシック" charset="0"/>
                <a:cs typeface="Rockwell"/>
              </a:rPr>
              <a:t>Population growth enormous and hard to slow (extra 3.2 billion, possibly more, by 2050)</a:t>
            </a:r>
          </a:p>
          <a:p>
            <a:pPr lvl="1">
              <a:lnSpc>
                <a:spcPct val="80000"/>
              </a:lnSpc>
              <a:spcAft>
                <a:spcPct val="30000"/>
              </a:spcAft>
            </a:pPr>
            <a:endParaRPr lang="en-US" sz="2400" dirty="0" smtClean="0"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Rockwell"/>
                <a:ea typeface="ＭＳ Ｐゴシック" charset="0"/>
                <a:cs typeface="Rockwell"/>
              </a:rPr>
              <a:t>Food </a:t>
            </a:r>
            <a:r>
              <a:rPr lang="en-US" sz="2400" dirty="0" smtClean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production</a:t>
            </a:r>
            <a:r>
              <a:rPr lang="en-US" sz="2400" dirty="0" smtClean="0">
                <a:latin typeface="Rockwell"/>
                <a:ea typeface="ＭＳ Ｐゴシック" charset="0"/>
                <a:cs typeface="Rockwell"/>
              </a:rPr>
              <a:t> cannot keep up (limits to growth)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Rockwell"/>
                <a:ea typeface="ＭＳ Ｐゴシック" charset="0"/>
                <a:cs typeface="Rockwell"/>
              </a:rPr>
              <a:t>So, food shortages likely to be </a:t>
            </a:r>
            <a:r>
              <a:rPr lang="en-US" sz="2400" dirty="0" smtClean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more frequent and more intense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400" dirty="0" smtClean="0">
                <a:latin typeface="Rockwell"/>
                <a:ea typeface="ＭＳ Ｐゴシック" charset="0"/>
                <a:cs typeface="Rockwell"/>
              </a:rPr>
              <a:t> = </a:t>
            </a:r>
            <a:r>
              <a:rPr lang="en-US" sz="2400" i="1" dirty="0" smtClean="0">
                <a:latin typeface="Rockwell"/>
                <a:ea typeface="ＭＳ Ｐゴシック" charset="0"/>
                <a:cs typeface="Rockwell"/>
              </a:rPr>
              <a:t>Famine is driven by these factors and is more likely to occur</a:t>
            </a:r>
          </a:p>
          <a:p>
            <a:pPr eaLnBrk="1" hangingPunct="1"/>
            <a:endParaRPr lang="en-US" sz="2400" i="1" dirty="0">
              <a:latin typeface="Rockwell"/>
              <a:ea typeface="ＭＳ Ｐゴシック" charset="0"/>
              <a:cs typeface="Rockwell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51" y="-12452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39" y="597148"/>
            <a:ext cx="34870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61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Limits to Food Production</a:t>
            </a:r>
            <a:endParaRPr lang="en-AU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96395" y="1896035"/>
            <a:ext cx="8524875" cy="45259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Fisheries </a:t>
            </a:r>
            <a:r>
              <a:rPr lang="en-US" b="1" dirty="0">
                <a:latin typeface="Rockwell"/>
                <a:ea typeface="ＭＳ Ｐゴシック" charset="0"/>
                <a:cs typeface="Rockwell"/>
              </a:rPr>
              <a:t>depleted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60% of fisheries </a:t>
            </a:r>
            <a:r>
              <a:rPr lang="ja-JP" altLang="en-US" dirty="0">
                <a:latin typeface="Rockwell"/>
                <a:ea typeface="ＭＳ Ｐゴシック" charset="0"/>
                <a:cs typeface="Rockwell"/>
              </a:rPr>
              <a:t>‘</a:t>
            </a: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heavily exploited</a:t>
            </a:r>
            <a:r>
              <a:rPr lang="ja-JP" altLang="en-US" dirty="0">
                <a:latin typeface="Rockwell"/>
                <a:ea typeface="ＭＳ Ｐゴシック" charset="0"/>
                <a:cs typeface="Rockwell"/>
              </a:rPr>
              <a:t>’</a:t>
            </a:r>
            <a:endParaRPr lang="en-US" altLang="ja-JP" dirty="0"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34% of world</a:t>
            </a:r>
            <a:r>
              <a:rPr lang="ja-JP" altLang="en-US" dirty="0">
                <a:latin typeface="Rockwell"/>
                <a:ea typeface="ＭＳ Ｐゴシック" charset="0"/>
                <a:cs typeface="Rockwell"/>
              </a:rPr>
              <a:t>’</a:t>
            </a: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s coastal regions </a:t>
            </a:r>
            <a:r>
              <a:rPr lang="ja-JP" altLang="en-US" dirty="0">
                <a:latin typeface="Rockwell"/>
                <a:ea typeface="ＭＳ Ｐゴシック" charset="0"/>
                <a:cs typeface="Rockwell"/>
              </a:rPr>
              <a:t>‘</a:t>
            </a: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at risk</a:t>
            </a:r>
            <a:r>
              <a:rPr lang="ja-JP" altLang="en-US" dirty="0">
                <a:latin typeface="Rockwell"/>
                <a:ea typeface="ＭＳ Ｐゴシック" charset="0"/>
                <a:cs typeface="Rockwell"/>
              </a:rPr>
              <a:t>’</a:t>
            </a:r>
            <a:r>
              <a:rPr lang="en-US" altLang="ja-JP" dirty="0">
                <a:latin typeface="Rockwell"/>
                <a:ea typeface="ＭＳ Ｐゴシック" charset="0"/>
                <a:cs typeface="Rockwell"/>
              </a:rPr>
              <a:t> </a:t>
            </a:r>
          </a:p>
          <a:p>
            <a:r>
              <a:rPr lang="en-US" b="1" dirty="0">
                <a:latin typeface="Rockwell"/>
                <a:ea typeface="ＭＳ Ｐゴシック" charset="0"/>
                <a:cs typeface="Rockwell"/>
              </a:rPr>
              <a:t>Land </a:t>
            </a:r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availability &amp; degradation</a:t>
            </a:r>
          </a:p>
          <a:p>
            <a:pPr lvl="1"/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2025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: up to 1 billion living in areas where cultivated land is critically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scarce</a:t>
            </a:r>
          </a:p>
          <a:p>
            <a:pPr lvl="1"/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1 billion at risk from </a:t>
            </a:r>
            <a:r>
              <a:rPr lang="en-US" dirty="0" err="1" smtClean="0">
                <a:latin typeface="Rockwell"/>
                <a:ea typeface="ＭＳ Ｐゴシック" charset="0"/>
                <a:cs typeface="Rockwell"/>
              </a:rPr>
              <a:t>dryland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 degradation</a:t>
            </a:r>
          </a:p>
          <a:p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Water resources</a:t>
            </a:r>
            <a:endParaRPr lang="en-US" b="1" dirty="0">
              <a:latin typeface="Rockwell"/>
              <a:ea typeface="ＭＳ Ｐゴシック" charset="0"/>
              <a:cs typeface="Rockwell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2025 more than 2.8 billion facing water stress</a:t>
            </a:r>
          </a:p>
          <a:p>
            <a:pPr>
              <a:lnSpc>
                <a:spcPct val="90000"/>
              </a:lnSpc>
            </a:pPr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Climate Change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Reduced agricultural production and (increased volatility)</a:t>
            </a:r>
          </a:p>
          <a:p>
            <a:pPr>
              <a:lnSpc>
                <a:spcPct val="90000"/>
              </a:lnSpc>
            </a:pPr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Resources in general…</a:t>
            </a:r>
          </a:p>
        </p:txBody>
      </p:sp>
    </p:spTree>
    <p:extLst>
      <p:ext uri="{BB962C8B-B14F-4D97-AF65-F5344CB8AC3E}">
        <p14:creationId xmlns:p14="http://schemas.microsoft.com/office/powerpoint/2010/main" val="25234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problem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25" y="1304719"/>
            <a:ext cx="7556313" cy="47698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Population growth underpins the reasons for famine in our modern world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Strongly agree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Agree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Neutral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Disagree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Strongly disagree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05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people still believe it?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1822" y="1356484"/>
            <a:ext cx="3720091" cy="414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 smtClean="0">
                <a:latin typeface="Rockwell"/>
                <a:ea typeface="ＭＳ Ｐゴシック" charset="0"/>
                <a:cs typeface="Rockwell"/>
              </a:rPr>
              <a:t>Supported by well known and respected environmental experts…</a:t>
            </a:r>
            <a:endParaRPr lang="en-US" dirty="0" smtClean="0">
              <a:latin typeface="Rockwell"/>
              <a:ea typeface="ＭＳ Ｐゴシック" charset="0"/>
              <a:cs typeface="Rockwell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err="1" smtClean="0">
                <a:latin typeface="Rockwell"/>
                <a:ea typeface="ＭＳ Ｐゴシック" charset="0"/>
                <a:cs typeface="Rockwell"/>
              </a:rPr>
              <a:t>Worldwatch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Institute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i="1" dirty="0">
                <a:latin typeface="Rockwell"/>
                <a:ea typeface="ＭＳ Ｐゴシック" charset="0"/>
                <a:cs typeface="Rockwell"/>
              </a:rPr>
              <a:t>State of the World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reports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Lester Brown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Paul Ehrlich – </a:t>
            </a:r>
            <a:r>
              <a:rPr lang="en-US" i="1" dirty="0" smtClean="0">
                <a:latin typeface="Rockwell"/>
                <a:ea typeface="ＭＳ Ｐゴシック" charset="0"/>
                <a:cs typeface="Rockwell"/>
              </a:rPr>
              <a:t>The Population Bomb</a:t>
            </a:r>
            <a:endParaRPr lang="en-US" dirty="0" smtClean="0">
              <a:latin typeface="Rockwell"/>
              <a:ea typeface="ＭＳ Ｐゴシック" charset="0"/>
              <a:cs typeface="Rockwell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Norman </a:t>
            </a:r>
            <a:r>
              <a:rPr lang="en-US" dirty="0">
                <a:latin typeface="Rockwell"/>
                <a:ea typeface="ＭＳ Ｐゴシック" charset="0"/>
                <a:cs typeface="Rockwell"/>
              </a:rPr>
              <a:t>Myers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Rockwell"/>
                <a:ea typeface="ＭＳ Ｐゴシック" charset="0"/>
                <a:cs typeface="Rockwell"/>
              </a:rPr>
              <a:t>Club of </a:t>
            </a:r>
            <a:r>
              <a:rPr lang="en-US" dirty="0" smtClean="0">
                <a:latin typeface="Rockwell"/>
                <a:ea typeface="ＭＳ Ｐゴシック" charset="0"/>
                <a:cs typeface="Rockwell"/>
              </a:rPr>
              <a:t>Rome</a:t>
            </a:r>
            <a:endParaRPr lang="en-US" dirty="0">
              <a:latin typeface="Rockwell"/>
              <a:ea typeface="ＭＳ Ｐゴシック" charset="0"/>
              <a:cs typeface="Rockwell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i="1" dirty="0">
                <a:latin typeface="Rockwell"/>
                <a:ea typeface="ＭＳ Ｐゴシック" charset="0"/>
                <a:cs typeface="Rockwell"/>
              </a:rPr>
              <a:t>The Limits to Growth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Rockwell"/>
              <a:ea typeface="ＭＳ Ｐゴシック" charset="0"/>
              <a:cs typeface="Rockwell"/>
            </a:endParaRPr>
          </a:p>
          <a:p>
            <a:pPr lvl="1" eaLnBrk="1" hangingPunct="1">
              <a:lnSpc>
                <a:spcPct val="80000"/>
              </a:lnSpc>
            </a:pPr>
            <a:endParaRPr lang="en-US" i="1" dirty="0">
              <a:latin typeface="Rockwell"/>
              <a:ea typeface="ＭＳ Ｐゴシック" charset="0"/>
              <a:cs typeface="Rockwel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822" y="5376718"/>
            <a:ext cx="400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FOOD TECHNOLOGIES cannot keep up with population growth (?)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06" y="1465728"/>
            <a:ext cx="2897794" cy="48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smtClean="0">
              <a:ea typeface="ＭＳ Ｐゴシック" pitchFamily="34" charset="-128"/>
            </a:endParaRPr>
          </a:p>
        </p:txBody>
      </p:sp>
      <p:pic>
        <p:nvPicPr>
          <p:cNvPr id="41986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l="-17712" r="-17712"/>
          <a:stretch>
            <a:fillRect/>
          </a:stretch>
        </p:blipFill>
        <p:spPr>
          <a:xfrm>
            <a:off x="5334000" y="1828800"/>
            <a:ext cx="4038600" cy="4530725"/>
          </a:xfrm>
        </p:spPr>
      </p:pic>
      <p:pic>
        <p:nvPicPr>
          <p:cNvPr id="41987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2987675" y="152400"/>
            <a:ext cx="2732088" cy="3600450"/>
          </a:xfrm>
        </p:spPr>
      </p:pic>
      <p:pic>
        <p:nvPicPr>
          <p:cNvPr id="41988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 rot="20486570">
            <a:off x="741363" y="2625725"/>
            <a:ext cx="2735262" cy="3671888"/>
          </a:xfrm>
        </p:spPr>
      </p:pic>
    </p:spTree>
    <p:extLst>
      <p:ext uri="{BB962C8B-B14F-4D97-AF65-F5344CB8AC3E}">
        <p14:creationId xmlns:p14="http://schemas.microsoft.com/office/powerpoint/2010/main" val="36803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FFFF"/>
                </a:solidFill>
                <a:ea typeface="ＭＳ Ｐゴシック" pitchFamily="34" charset="-128"/>
              </a:rPr>
              <a:t>Limits to growth?</a:t>
            </a:r>
          </a:p>
        </p:txBody>
      </p:sp>
      <p:pic>
        <p:nvPicPr>
          <p:cNvPr id="44034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 l="-32236" r="-32236"/>
          <a:stretch>
            <a:fillRect/>
          </a:stretch>
        </p:blipFill>
        <p:spPr>
          <a:xfrm>
            <a:off x="0" y="1084883"/>
            <a:ext cx="8766175" cy="48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0" y="76200"/>
            <a:ext cx="2674938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  <a:cs typeface="+mj-cs"/>
              </a:rPr>
              <a:t>World Population</a:t>
            </a:r>
          </a:p>
        </p:txBody>
      </p:sp>
      <p:pic>
        <p:nvPicPr>
          <p:cNvPr id="46082" name="Picture 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188913"/>
            <a:ext cx="3457575" cy="3660775"/>
          </a:xfrm>
          <a:prstGeom prst="rect">
            <a:avLst/>
          </a:prstGeom>
        </p:spPr>
      </p:pic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5738" y="1989138"/>
            <a:ext cx="4879975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70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67066"/>
            <a:ext cx="8229600" cy="1143001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rgbClr val="FFFFFF"/>
                </a:solidFill>
                <a:ea typeface="ＭＳ Ｐゴシック" pitchFamily="34" charset="-128"/>
              </a:rPr>
              <a:t>Global industrial production</a:t>
            </a:r>
          </a:p>
        </p:txBody>
      </p:sp>
      <p:sp>
        <p:nvSpPr>
          <p:cNvPr id="310277" name="Rectangle 5"/>
          <p:cNvSpPr>
            <a:spLocks noGrp="1" noChangeArrowheads="1"/>
          </p:cNvSpPr>
          <p:nvPr>
            <p:ph sz="quarter" idx="4294967295"/>
          </p:nvPr>
        </p:nvSpPr>
        <p:spPr>
          <a:xfrm>
            <a:off x="457200" y="6021388"/>
            <a:ext cx="730250" cy="109537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20040" indent="-320040" eaLnBrk="1" fontAlgn="auto" hangingPunct="1">
              <a:lnSpc>
                <a:spcPct val="80000"/>
              </a:lnSpc>
              <a:spcAft>
                <a:spcPts val="0"/>
              </a:spcAft>
              <a:buFont typeface="Wingdings"/>
              <a:buChar char=""/>
              <a:defRPr/>
            </a:pPr>
            <a:endParaRPr lang="en-US" sz="800">
              <a:ea typeface="+mn-ea"/>
              <a:cs typeface="+mn-cs"/>
            </a:endParaRPr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052513"/>
            <a:ext cx="5616575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9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34938"/>
            <a:ext cx="8229600" cy="1143001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rgbClr val="FFFFFF"/>
                </a:solidFill>
                <a:ea typeface="ＭＳ Ｐゴシック" pitchFamily="34" charset="-128"/>
              </a:rPr>
              <a:t>Global non-renewable resources</a:t>
            </a: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2429" y="635000"/>
            <a:ext cx="5435676" cy="5395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65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88" y="271849"/>
            <a:ext cx="4646141" cy="6409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325" y="484094"/>
            <a:ext cx="6286610" cy="66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2" y="484094"/>
            <a:ext cx="4675595" cy="589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82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613" y="2823987"/>
            <a:ext cx="10587296" cy="20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cap="small" dirty="0" smtClean="0"/>
              <a:t>Malthus</a:t>
            </a:r>
          </a:p>
        </p:txBody>
      </p:sp>
    </p:spTree>
    <p:extLst>
      <p:ext uri="{BB962C8B-B14F-4D97-AF65-F5344CB8AC3E}">
        <p14:creationId xmlns:p14="http://schemas.microsoft.com/office/powerpoint/2010/main" val="35638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Neo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-Malthusians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586409" y="2514600"/>
            <a:ext cx="7770813" cy="4343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200" b="1" dirty="0">
                <a:latin typeface="Rockwell"/>
                <a:ea typeface="ＭＳ Ｐゴシック" charset="0"/>
                <a:cs typeface="Rockwell"/>
              </a:rPr>
              <a:t>Neo-Malthusianism and Malthus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Both are concerned with the </a:t>
            </a:r>
            <a:r>
              <a:rPr lang="en-US" sz="2200" dirty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abundance</a:t>
            </a:r>
            <a:r>
              <a:rPr lang="en-US" sz="2200" b="1" dirty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of food relative to population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	</a:t>
            </a:r>
            <a:r>
              <a:rPr lang="en-US" sz="2600" dirty="0" smtClean="0">
                <a:latin typeface="Rockwell"/>
                <a:ea typeface="ＭＳ Ｐゴシック" charset="0"/>
                <a:cs typeface="Rockwell"/>
              </a:rPr>
              <a:t>together </a:t>
            </a:r>
            <a:r>
              <a:rPr lang="en-US" sz="2600" dirty="0">
                <a:latin typeface="Rockwell"/>
                <a:ea typeface="ＭＳ Ｐゴシック" charset="0"/>
                <a:cs typeface="Rockwell"/>
              </a:rPr>
              <a:t>= </a:t>
            </a:r>
            <a:r>
              <a:rPr lang="en-US" sz="2600" u="sng" dirty="0">
                <a:solidFill>
                  <a:srgbClr val="FF0000"/>
                </a:solidFill>
                <a:latin typeface="Rockwell"/>
                <a:ea typeface="ＭＳ Ｐゴシック" charset="0"/>
                <a:cs typeface="Rockwell"/>
              </a:rPr>
              <a:t>the relative abundance argument</a:t>
            </a:r>
            <a:endParaRPr lang="en-US" sz="2600" b="1" u="sng" dirty="0">
              <a:solidFill>
                <a:srgbClr val="FF0000"/>
              </a:solidFill>
              <a:latin typeface="Rockwell"/>
              <a:ea typeface="ＭＳ Ｐゴシック" charset="0"/>
              <a:cs typeface="Rockwell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200" dirty="0">
              <a:latin typeface="Rockwell"/>
              <a:ea typeface="ＭＳ Ｐゴシック" charset="0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2648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Neo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-Malthusians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586409" y="1734931"/>
            <a:ext cx="7770813" cy="4343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200" dirty="0" smtClean="0">
                <a:latin typeface="Rockwell"/>
                <a:ea typeface="ＭＳ Ｐゴシック" charset="0"/>
                <a:cs typeface="Rockwell"/>
              </a:rPr>
              <a:t>But </a:t>
            </a:r>
            <a:r>
              <a:rPr lang="en-US" sz="2200" dirty="0">
                <a:latin typeface="Rockwell"/>
                <a:ea typeface="ＭＳ Ｐゴシック" charset="0"/>
                <a:cs typeface="Rockwell"/>
              </a:rPr>
              <a:t>Neo-Malthusians also consider: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Environmental degradation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Development (a post WWII concept</a:t>
            </a:r>
            <a:r>
              <a:rPr lang="en-US" sz="2200" dirty="0" smtClean="0">
                <a:latin typeface="Rockwell"/>
                <a:ea typeface="ＭＳ Ｐゴシック" charset="0"/>
                <a:cs typeface="Rockwell"/>
              </a:rPr>
              <a:t>)</a:t>
            </a:r>
            <a:endParaRPr lang="en-US" sz="2200" dirty="0">
              <a:latin typeface="Rockwell"/>
              <a:ea typeface="ＭＳ Ｐゴシック" charset="0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7030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Neo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Calisto MT" charset="0"/>
                <a:ea typeface="ＭＳ Ｐゴシック" charset="0"/>
                <a:cs typeface="ＭＳ Ｐゴシック" charset="0"/>
              </a:rPr>
              <a:t>-Malthusians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586409" y="1734931"/>
            <a:ext cx="7770813" cy="4343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200" dirty="0" smtClean="0">
                <a:latin typeface="Rockwell"/>
                <a:ea typeface="ＭＳ Ｐゴシック" charset="0"/>
                <a:cs typeface="Rockwell"/>
              </a:rPr>
              <a:t>But </a:t>
            </a:r>
            <a:r>
              <a:rPr lang="en-US" sz="2200" dirty="0">
                <a:latin typeface="Rockwell"/>
                <a:ea typeface="ＭＳ Ｐゴシック" charset="0"/>
                <a:cs typeface="Rockwell"/>
              </a:rPr>
              <a:t>Neo-Malthusians also consider: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Environmental degradation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Development (a post WWII concept)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Diminishing returns from agriculture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Rockwell"/>
                <a:ea typeface="ＭＳ Ｐゴシック" charset="0"/>
                <a:cs typeface="Rockwell"/>
              </a:rPr>
              <a:t>Non-renewable resources</a:t>
            </a:r>
          </a:p>
        </p:txBody>
      </p:sp>
    </p:spTree>
    <p:extLst>
      <p:ext uri="{BB962C8B-B14F-4D97-AF65-F5344CB8AC3E}">
        <p14:creationId xmlns:p14="http://schemas.microsoft.com/office/powerpoint/2010/main" val="7566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Overpopulation is a myth?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1269816"/>
            <a:ext cx="7923509" cy="51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cap="small" dirty="0" smtClean="0"/>
              <a:t>Malthus: Outcomes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3148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4" y="682123"/>
            <a:ext cx="7875033" cy="56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94" y="1308092"/>
            <a:ext cx="7406769" cy="4893903"/>
          </a:xfrm>
        </p:spPr>
        <p:txBody>
          <a:bodyPr>
            <a:normAutofit/>
          </a:bodyPr>
          <a:lstStyle/>
          <a:p>
            <a:r>
              <a:rPr lang="en-US" dirty="0" smtClean="0"/>
              <a:t>Malthus</a:t>
            </a:r>
          </a:p>
          <a:p>
            <a:pPr lvl="1"/>
            <a:r>
              <a:rPr lang="en-US" dirty="0" smtClean="0"/>
              <a:t>Population grows geometrically; agricultural production </a:t>
            </a:r>
            <a:r>
              <a:rPr lang="en-US" dirty="0" smtClean="0"/>
              <a:t>arithmetically</a:t>
            </a:r>
            <a:endParaRPr lang="en-US" dirty="0" smtClean="0"/>
          </a:p>
          <a:p>
            <a:pPr lvl="1"/>
            <a:r>
              <a:rPr lang="en-US" dirty="0" smtClean="0"/>
              <a:t>point </a:t>
            </a:r>
            <a:r>
              <a:rPr lang="en-US" dirty="0" smtClean="0"/>
              <a:t>of crisis, food keeps population in check</a:t>
            </a:r>
          </a:p>
          <a:p>
            <a:pPr lvl="1"/>
            <a:r>
              <a:rPr lang="en-US" dirty="0" smtClean="0"/>
              <a:t>Solution? Moral choices, </a:t>
            </a:r>
            <a:r>
              <a:rPr lang="en-US" dirty="0" smtClean="0"/>
              <a:t>abstinence</a:t>
            </a:r>
          </a:p>
          <a:p>
            <a:pPr marL="228600" lvl="1" indent="0">
              <a:buNone/>
            </a:pPr>
            <a:r>
              <a:rPr lang="en-US" b="1" dirty="0" smtClean="0">
                <a:solidFill>
                  <a:srgbClr val="FF0000"/>
                </a:solidFill>
                <a:ea typeface="ＭＳ Ｐゴシック" charset="0"/>
                <a:cs typeface="Rockwell"/>
              </a:rPr>
              <a:t>Relative 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Rockwell"/>
              </a:rPr>
              <a:t>abundance argument (Malthusian</a:t>
            </a:r>
            <a:r>
              <a:rPr lang="en-US" b="1" dirty="0" smtClean="0">
                <a:solidFill>
                  <a:srgbClr val="FF0000"/>
                </a:solidFill>
                <a:ea typeface="ＭＳ Ｐゴシック" charset="0"/>
                <a:cs typeface="Rockwell"/>
              </a:rPr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63" y="180660"/>
            <a:ext cx="1181232" cy="180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47843" y="4294298"/>
            <a:ext cx="2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2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94" y="1308092"/>
            <a:ext cx="7406769" cy="4893903"/>
          </a:xfrm>
        </p:spPr>
        <p:txBody>
          <a:bodyPr>
            <a:normAutofit/>
          </a:bodyPr>
          <a:lstStyle/>
          <a:p>
            <a:r>
              <a:rPr lang="en-US" dirty="0"/>
              <a:t>Malthus</a:t>
            </a:r>
          </a:p>
          <a:p>
            <a:pPr lvl="1"/>
            <a:r>
              <a:rPr lang="en-US" dirty="0"/>
              <a:t>Population grows geometrically; agricultural production arithmetically</a:t>
            </a:r>
          </a:p>
          <a:p>
            <a:pPr lvl="1"/>
            <a:r>
              <a:rPr lang="en-US" dirty="0"/>
              <a:t>point of crisis, food keeps population in check</a:t>
            </a:r>
          </a:p>
          <a:p>
            <a:pPr lvl="1"/>
            <a:r>
              <a:rPr lang="en-US" dirty="0"/>
              <a:t>Solution? Moral choices, abstinence</a:t>
            </a:r>
          </a:p>
          <a:p>
            <a:pPr marL="228600" lvl="1" indent="0">
              <a:buNone/>
            </a:pPr>
            <a:r>
              <a:rPr lang="en-US" b="1" dirty="0">
                <a:solidFill>
                  <a:srgbClr val="FF0000"/>
                </a:solidFill>
                <a:ea typeface="ＭＳ Ｐゴシック" charset="0"/>
                <a:cs typeface="Rockwell"/>
              </a:rPr>
              <a:t>Relative abundance argument (Malthusian)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Neo-Malthusians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Revival in the 1960s and 1970s</a:t>
            </a:r>
          </a:p>
          <a:p>
            <a:pPr lvl="1"/>
            <a:r>
              <a:rPr lang="en-US" dirty="0" smtClean="0"/>
              <a:t>Malthus with an eco-slant</a:t>
            </a:r>
          </a:p>
          <a:p>
            <a:pPr lvl="1"/>
            <a:r>
              <a:rPr lang="en-US" dirty="0" smtClean="0"/>
              <a:t>Population + consumption = destruction</a:t>
            </a:r>
          </a:p>
          <a:p>
            <a:pPr lvl="1"/>
            <a:r>
              <a:rPr lang="en-US" dirty="0">
                <a:ea typeface="ＭＳ Ｐゴシック" charset="0"/>
                <a:cs typeface="Rockwell"/>
              </a:rPr>
              <a:t>Neo-</a:t>
            </a:r>
            <a:r>
              <a:rPr lang="en-US" dirty="0" err="1">
                <a:ea typeface="ＭＳ Ｐゴシック" charset="0"/>
                <a:cs typeface="Rockwell"/>
              </a:rPr>
              <a:t>malthusians</a:t>
            </a:r>
            <a:r>
              <a:rPr lang="en-US" dirty="0">
                <a:ea typeface="ＭＳ Ｐゴシック" charset="0"/>
                <a:cs typeface="Rockwell"/>
              </a:rPr>
              <a:t> had a revival in the 1970s as a result of increased understanding on global ecological crises (what about 2000s?)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63" y="180660"/>
            <a:ext cx="1181232" cy="180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83" y="3761106"/>
            <a:ext cx="1180041" cy="180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8714" y="5699408"/>
            <a:ext cx="2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time: neo-</a:t>
            </a:r>
            <a:r>
              <a:rPr lang="en-US" dirty="0"/>
              <a:t>M</a:t>
            </a:r>
            <a:r>
              <a:rPr lang="en-US" dirty="0" smtClean="0"/>
              <a:t>althusians and </a:t>
            </a:r>
            <a:r>
              <a:rPr lang="en-US" dirty="0" smtClean="0"/>
              <a:t>technological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0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 wasn’t the first…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97" y="3429000"/>
            <a:ext cx="7556313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"What most frequently meets our view (and occasions complaint), is our </a:t>
            </a:r>
            <a:r>
              <a:rPr lang="en-US" dirty="0">
                <a:solidFill>
                  <a:srgbClr val="FF0000"/>
                </a:solidFill>
              </a:rPr>
              <a:t>teeming population</a:t>
            </a:r>
            <a:r>
              <a:rPr lang="en-US" dirty="0"/>
              <a:t>: our numbers are burdensome to the world, [The earth] scarcely can provide for our needs; as </a:t>
            </a:r>
            <a:r>
              <a:rPr lang="en-US" dirty="0">
                <a:solidFill>
                  <a:srgbClr val="FF0000"/>
                </a:solidFill>
              </a:rPr>
              <a:t>our demands grow greater</a:t>
            </a:r>
            <a:r>
              <a:rPr lang="en-US" dirty="0"/>
              <a:t>, our complaints against nature's inadequacy are heard by all. The scourges of </a:t>
            </a:r>
            <a:r>
              <a:rPr lang="en-US" dirty="0">
                <a:solidFill>
                  <a:srgbClr val="FF0000"/>
                </a:solidFill>
              </a:rPr>
              <a:t>pestilence, famine, wars, and earthquakes </a:t>
            </a:r>
            <a:r>
              <a:rPr lang="en-US" dirty="0"/>
              <a:t>have come to be regarded as a blessing to overcrowded nations, since they serve to prune away the luxuriant growth of the human race." Tertullian (c. 155-220)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60" y="207662"/>
            <a:ext cx="21717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 wasn’t the first…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97" y="3429000"/>
            <a:ext cx="7556313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"What most frequently meets our view (and occasions complaint), is our </a:t>
            </a:r>
            <a:r>
              <a:rPr lang="en-US" dirty="0">
                <a:solidFill>
                  <a:srgbClr val="FF0000"/>
                </a:solidFill>
              </a:rPr>
              <a:t>teeming population</a:t>
            </a:r>
            <a:r>
              <a:rPr lang="en-US" dirty="0"/>
              <a:t>: our numbers are burdensome to the world, [The earth] scarcely can provide for our needs; as </a:t>
            </a:r>
            <a:r>
              <a:rPr lang="en-US" dirty="0">
                <a:solidFill>
                  <a:srgbClr val="FF0000"/>
                </a:solidFill>
              </a:rPr>
              <a:t>our demands grow greater</a:t>
            </a:r>
            <a:r>
              <a:rPr lang="en-US" dirty="0"/>
              <a:t>, our complaints against nature's inadequacy are heard by all. The scourges of </a:t>
            </a:r>
            <a:r>
              <a:rPr lang="en-US" dirty="0">
                <a:solidFill>
                  <a:srgbClr val="FF0000"/>
                </a:solidFill>
              </a:rPr>
              <a:t>pestilence, famine, wars, and earthquakes </a:t>
            </a:r>
            <a:r>
              <a:rPr lang="en-US" dirty="0"/>
              <a:t>have come to be regarded as a blessing to overcrowded nations, since they serve to prune away the luxuriant growth of the human race." Tertullian (c. 155-220)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60" y="207662"/>
            <a:ext cx="21717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nor the last?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745" y="4050989"/>
            <a:ext cx="3913265" cy="2525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9082" y="6377134"/>
            <a:ext cx="4644374" cy="398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1-DQ2Wo_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98474" y="160020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AU" sz="2200" dirty="0" smtClean="0">
                <a:latin typeface="Helvetica Neue " charset="0"/>
                <a:ea typeface="ＭＳ Ｐゴシック" charset="0"/>
                <a:cs typeface="Helvetica Neue " charset="0"/>
              </a:rPr>
              <a:t>In Australia?</a:t>
            </a:r>
            <a:endParaRPr lang="en-AU" sz="2700" dirty="0">
              <a:latin typeface="Helvetica Neue " charset="0"/>
              <a:ea typeface="ＭＳ Ｐゴシック" charset="0"/>
              <a:cs typeface="Helvetica Neue " charset="0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992933"/>
            <a:ext cx="8077200" cy="114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Local limits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Drawing new boundaries?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bioregionalism: largely </a:t>
            </a:r>
            <a:r>
              <a:rPr lang="ja-JP" altLang="en-AU" dirty="0">
                <a:latin typeface="Helvetica Neue Light" charset="0"/>
                <a:ea typeface="ＭＳ Ｐゴシック" charset="0"/>
                <a:cs typeface="Helvetica Neue Light" charset="0"/>
              </a:rPr>
              <a:t>‘</a:t>
            </a: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self-sufficient</a:t>
            </a:r>
            <a:r>
              <a:rPr lang="ja-JP" altLang="en-AU" dirty="0">
                <a:latin typeface="Helvetica Neue Light" charset="0"/>
                <a:ea typeface="ＭＳ Ｐゴシック" charset="0"/>
                <a:cs typeface="Helvetica Neue Light" charset="0"/>
              </a:rPr>
              <a:t>’</a:t>
            </a: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 ecologically defined areas</a:t>
            </a:r>
          </a:p>
        </p:txBody>
      </p:sp>
      <p:sp>
        <p:nvSpPr>
          <p:cNvPr id="53253" name="Rectangle 13"/>
          <p:cNvSpPr>
            <a:spLocks noChangeArrowheads="1"/>
          </p:cNvSpPr>
          <p:nvPr/>
        </p:nvSpPr>
        <p:spPr bwMode="auto">
          <a:xfrm>
            <a:off x="9525" y="1562100"/>
            <a:ext cx="914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Helvetica Neue Light" charset="0"/>
              <a:cs typeface="Helvetica Neue Light" charset="0"/>
            </a:endParaRPr>
          </a:p>
        </p:txBody>
      </p:sp>
      <p:pic>
        <p:nvPicPr>
          <p:cNvPr id="53264" name="Picture 10" descr="http://www.australianwildlife.org/pageimages/tim%20flannery%20by%20Adam%20Bruzzone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8696" r="5882" b="24638"/>
          <a:stretch>
            <a:fillRect/>
          </a:stretch>
        </p:blipFill>
        <p:spPr bwMode="auto">
          <a:xfrm>
            <a:off x="7315200" y="381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6" y="332656"/>
            <a:ext cx="2750036" cy="1329184"/>
          </a:xfrm>
          <a:prstGeom prst="rect">
            <a:avLst/>
          </a:prstGeom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04800" y="2251075"/>
            <a:ext cx="80772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AU" sz="20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Tim Flannery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Optimum population of 6-12 million </a:t>
            </a:r>
            <a:endParaRPr lang="en-AU" sz="1600" dirty="0">
              <a:solidFill>
                <a:schemeClr val="tx1"/>
              </a:solidFill>
              <a:latin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0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AU" sz="2200" dirty="0" smtClean="0">
                <a:latin typeface="Helvetica Neue " charset="0"/>
                <a:ea typeface="ＭＳ Ｐゴシック" charset="0"/>
                <a:cs typeface="Helvetica Neue " charset="0"/>
              </a:rPr>
              <a:t>In Australia?</a:t>
            </a:r>
            <a:endParaRPr lang="en-AU" sz="2700" dirty="0">
              <a:latin typeface="Helvetica Neue " charset="0"/>
              <a:ea typeface="ＭＳ Ｐゴシック" charset="0"/>
              <a:cs typeface="Helvetica Neue " charset="0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992933"/>
            <a:ext cx="8077200" cy="114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Local limits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Drawing new boundaries?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bioregionalism: largely </a:t>
            </a:r>
            <a:r>
              <a:rPr lang="ja-JP" altLang="en-AU" dirty="0">
                <a:latin typeface="Helvetica Neue Light" charset="0"/>
                <a:ea typeface="ＭＳ Ｐゴシック" charset="0"/>
                <a:cs typeface="Helvetica Neue Light" charset="0"/>
              </a:rPr>
              <a:t>‘</a:t>
            </a: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self-sufficient</a:t>
            </a:r>
            <a:r>
              <a:rPr lang="ja-JP" altLang="en-AU" dirty="0">
                <a:latin typeface="Helvetica Neue Light" charset="0"/>
                <a:ea typeface="ＭＳ Ｐゴシック" charset="0"/>
                <a:cs typeface="Helvetica Neue Light" charset="0"/>
              </a:rPr>
              <a:t>’</a:t>
            </a:r>
            <a:r>
              <a:rPr lang="en-AU" dirty="0">
                <a:latin typeface="Helvetica Neue Light" charset="0"/>
                <a:ea typeface="ＭＳ Ｐゴシック" charset="0"/>
                <a:cs typeface="Helvetica Neue Light" charset="0"/>
              </a:rPr>
              <a:t> ecologically defined areas</a:t>
            </a:r>
          </a:p>
        </p:txBody>
      </p:sp>
      <p:sp>
        <p:nvSpPr>
          <p:cNvPr id="53253" name="Rectangle 13"/>
          <p:cNvSpPr>
            <a:spLocks noChangeArrowheads="1"/>
          </p:cNvSpPr>
          <p:nvPr/>
        </p:nvSpPr>
        <p:spPr bwMode="auto">
          <a:xfrm>
            <a:off x="9525" y="1562100"/>
            <a:ext cx="914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Helvetica Neue Light" charset="0"/>
              <a:cs typeface="Helvetica Neue Light" charset="0"/>
            </a:endParaRPr>
          </a:p>
        </p:txBody>
      </p:sp>
      <p:pic>
        <p:nvPicPr>
          <p:cNvPr id="53264" name="Picture 10" descr="http://www.australianwildlife.org/pageimages/tim%20flannery%20by%20Adam%20Bruzzone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8696" r="5882" b="24638"/>
          <a:stretch>
            <a:fillRect/>
          </a:stretch>
        </p:blipFill>
        <p:spPr bwMode="auto">
          <a:xfrm>
            <a:off x="7315200" y="381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3" name="Rectangle 19"/>
          <p:cNvSpPr>
            <a:spLocks noChangeArrowheads="1"/>
          </p:cNvSpPr>
          <p:nvPr/>
        </p:nvSpPr>
        <p:spPr bwMode="auto">
          <a:xfrm>
            <a:off x="344487" y="3261526"/>
            <a:ext cx="8360897" cy="142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AU" sz="20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Australian Conservation Foundation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more people = bigger environmental problems 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national policy to stabilise population</a:t>
            </a:r>
            <a:endParaRPr lang="en-AU" sz="1600" dirty="0">
              <a:solidFill>
                <a:schemeClr val="tx1"/>
              </a:solidFill>
              <a:latin typeface="Helvetica Neue Light" charset="0"/>
              <a:cs typeface="Helvetica Neue Light" charset="0"/>
            </a:endParaRPr>
          </a:p>
        </p:txBody>
      </p:sp>
      <p:sp>
        <p:nvSpPr>
          <p:cNvPr id="53260" name="Rectangle 20"/>
          <p:cNvSpPr>
            <a:spLocks noChangeArrowheads="1"/>
          </p:cNvSpPr>
          <p:nvPr/>
        </p:nvSpPr>
        <p:spPr bwMode="auto">
          <a:xfrm>
            <a:off x="304800" y="4419600"/>
            <a:ext cx="8077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AU" sz="20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Sustainable Population Australia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stabilise </a:t>
            </a: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population; promote </a:t>
            </a:r>
            <a:r>
              <a:rPr lang="en-AU" sz="16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small </a:t>
            </a: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families; zero </a:t>
            </a:r>
            <a:r>
              <a:rPr lang="en-AU" sz="16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net migration program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latin typeface="Helvetica Neue Light" charset="0"/>
                <a:cs typeface="Helvetica Neue Light" charset="0"/>
              </a:rPr>
              <a:t>Aid </a:t>
            </a: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rather </a:t>
            </a:r>
            <a:r>
              <a:rPr lang="en-AU" sz="16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than immigration</a:t>
            </a:r>
          </a:p>
        </p:txBody>
      </p:sp>
      <p:sp>
        <p:nvSpPr>
          <p:cNvPr id="53259" name="Rectangle 21"/>
          <p:cNvSpPr>
            <a:spLocks noChangeArrowheads="1"/>
          </p:cNvSpPr>
          <p:nvPr/>
        </p:nvSpPr>
        <p:spPr bwMode="auto">
          <a:xfrm>
            <a:off x="228600" y="55626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AU" sz="20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Australian Greens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Population policy needed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latin typeface="Helvetica Neue Light" charset="0"/>
                <a:cs typeface="Helvetica Neue Light" charset="0"/>
              </a:rPr>
              <a:t>Cannot look at population numbers in isolation</a:t>
            </a:r>
            <a:endParaRPr lang="en-AU" sz="1600" dirty="0">
              <a:solidFill>
                <a:schemeClr val="tx1"/>
              </a:solidFill>
              <a:latin typeface="Helvetica Neue Light" charset="0"/>
              <a:cs typeface="Helvetica Neue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6" y="332656"/>
            <a:ext cx="2750036" cy="1329184"/>
          </a:xfrm>
          <a:prstGeom prst="rect">
            <a:avLst/>
          </a:prstGeom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38030" y="2251075"/>
            <a:ext cx="80772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AU" sz="2000" dirty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Tim Flannery</a:t>
            </a:r>
          </a:p>
          <a:p>
            <a:pPr marL="742950" lvl="1" indent="-285750" algn="l">
              <a:spcBef>
                <a:spcPct val="10000"/>
              </a:spcBef>
              <a:buFontTx/>
              <a:buChar char="–"/>
            </a:pPr>
            <a:r>
              <a:rPr lang="en-AU" sz="1600" dirty="0" smtClean="0">
                <a:solidFill>
                  <a:schemeClr val="tx1"/>
                </a:solidFill>
                <a:latin typeface="Helvetica Neue Light" charset="0"/>
                <a:cs typeface="Helvetica Neue Light" charset="0"/>
              </a:rPr>
              <a:t>Optimum population of 6-12 million </a:t>
            </a:r>
            <a:endParaRPr lang="en-AU" sz="1600" dirty="0">
              <a:solidFill>
                <a:schemeClr val="tx1"/>
              </a:solidFill>
              <a:latin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75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5486</TotalTime>
  <Words>1156</Words>
  <Application>Microsoft Office PowerPoint</Application>
  <PresentationFormat>On-screen Show (4:3)</PresentationFormat>
  <Paragraphs>248</Paragraphs>
  <Slides>48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ＭＳ ゴシック</vt:lpstr>
      <vt:lpstr>ＭＳ Ｐゴシック</vt:lpstr>
      <vt:lpstr>Apple Chancery</vt:lpstr>
      <vt:lpstr>Arial</vt:lpstr>
      <vt:lpstr>Calibri</vt:lpstr>
      <vt:lpstr>Calisto MT</vt:lpstr>
      <vt:lpstr>Century Schoolbook</vt:lpstr>
      <vt:lpstr>Helvetica Neue </vt:lpstr>
      <vt:lpstr>Helvetica Neue Light</vt:lpstr>
      <vt:lpstr>Rockwell</vt:lpstr>
      <vt:lpstr>Symbol</vt:lpstr>
      <vt:lpstr>Times</vt:lpstr>
      <vt:lpstr>Times New Roman</vt:lpstr>
      <vt:lpstr>Wingdings</vt:lpstr>
      <vt:lpstr>Advantage</vt:lpstr>
      <vt:lpstr>Geog 10001:  The Geography of Scarcity</vt:lpstr>
      <vt:lpstr>Today we will cover…</vt:lpstr>
      <vt:lpstr>Population problem </vt:lpstr>
      <vt:lpstr>PowerPoint Presentation</vt:lpstr>
      <vt:lpstr>He wasn’t the first…</vt:lpstr>
      <vt:lpstr>He wasn’t the first…</vt:lpstr>
      <vt:lpstr>… nor the last?</vt:lpstr>
      <vt:lpstr>In Australia?</vt:lpstr>
      <vt:lpstr>In Australia?</vt:lpstr>
      <vt:lpstr>Food supply and population</vt:lpstr>
      <vt:lpstr>The problem according to Malthus</vt:lpstr>
      <vt:lpstr>The problem according to Malthus </vt:lpstr>
      <vt:lpstr>PowerPoint Presentation</vt:lpstr>
      <vt:lpstr>PowerPoint Presentation</vt:lpstr>
      <vt:lpstr>The problem according to Malthus </vt:lpstr>
      <vt:lpstr>Why did he believe this?</vt:lpstr>
      <vt:lpstr>Why did he believe this?</vt:lpstr>
      <vt:lpstr>The problem according to Malthus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Marxist critique</vt:lpstr>
      <vt:lpstr>Marxist critique</vt:lpstr>
      <vt:lpstr>PowerPoint Presentation</vt:lpstr>
      <vt:lpstr>PowerPoint Presentation</vt:lpstr>
      <vt:lpstr>1700s TO 1970s:</vt:lpstr>
      <vt:lpstr>Limits to Food Production</vt:lpstr>
      <vt:lpstr>Why do people still believe it?</vt:lpstr>
      <vt:lpstr>PowerPoint Presentation</vt:lpstr>
      <vt:lpstr>Limits to growth?</vt:lpstr>
      <vt:lpstr>World Population</vt:lpstr>
      <vt:lpstr>Global industrial production</vt:lpstr>
      <vt:lpstr>Global non-renewable resources</vt:lpstr>
      <vt:lpstr>PowerPoint Presentation</vt:lpstr>
      <vt:lpstr>PowerPoint Presentation</vt:lpstr>
      <vt:lpstr>PowerPoint Presentation</vt:lpstr>
      <vt:lpstr>PowerPoint Presentation</vt:lpstr>
      <vt:lpstr>Neo-Malthusians</vt:lpstr>
      <vt:lpstr>Neo-Malthusians</vt:lpstr>
      <vt:lpstr>Neo-Malthusians</vt:lpstr>
      <vt:lpstr>Overpopulation is a myth?</vt:lpstr>
      <vt:lpstr>PowerPoint Presentation</vt:lpstr>
      <vt:lpstr>PowerPoint Presentation</vt:lpstr>
      <vt:lpstr>Conclusions</vt:lpstr>
      <vt:lpstr>Conclusions</vt:lpstr>
      <vt:lpstr>PowerPoint Presentation</vt:lpstr>
    </vt:vector>
  </TitlesOfParts>
  <Company>University of Melbourne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 10001:  The Geography of Scarcity</dc:title>
  <dc:creator>Brian Cook</dc:creator>
  <cp:lastModifiedBy>Sangeetha Chandra-Shekeran</cp:lastModifiedBy>
  <cp:revision>263</cp:revision>
  <dcterms:created xsi:type="dcterms:W3CDTF">2013-03-04T06:15:33Z</dcterms:created>
  <dcterms:modified xsi:type="dcterms:W3CDTF">2016-03-06T23:14:13Z</dcterms:modified>
</cp:coreProperties>
</file>